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89" r:id="rId3"/>
    <p:sldId id="378" r:id="rId4"/>
    <p:sldId id="379" r:id="rId5"/>
    <p:sldId id="380" r:id="rId6"/>
    <p:sldId id="341" r:id="rId7"/>
    <p:sldId id="381" r:id="rId8"/>
    <p:sldId id="343" r:id="rId9"/>
    <p:sldId id="382" r:id="rId10"/>
    <p:sldId id="342" r:id="rId11"/>
    <p:sldId id="344" r:id="rId12"/>
    <p:sldId id="345" r:id="rId13"/>
    <p:sldId id="398" r:id="rId14"/>
    <p:sldId id="346" r:id="rId15"/>
    <p:sldId id="347" r:id="rId16"/>
    <p:sldId id="348" r:id="rId17"/>
    <p:sldId id="349" r:id="rId18"/>
    <p:sldId id="350" r:id="rId19"/>
    <p:sldId id="352" r:id="rId20"/>
    <p:sldId id="351" r:id="rId21"/>
    <p:sldId id="354" r:id="rId22"/>
    <p:sldId id="353" r:id="rId23"/>
    <p:sldId id="355" r:id="rId24"/>
    <p:sldId id="375" r:id="rId25"/>
    <p:sldId id="357" r:id="rId26"/>
    <p:sldId id="395" r:id="rId27"/>
    <p:sldId id="358" r:id="rId28"/>
    <p:sldId id="391" r:id="rId29"/>
    <p:sldId id="359" r:id="rId30"/>
    <p:sldId id="396" r:id="rId31"/>
    <p:sldId id="360" r:id="rId32"/>
    <p:sldId id="361" r:id="rId33"/>
    <p:sldId id="362" r:id="rId34"/>
    <p:sldId id="392" r:id="rId35"/>
    <p:sldId id="363" r:id="rId36"/>
    <p:sldId id="373" r:id="rId37"/>
    <p:sldId id="389" r:id="rId38"/>
    <p:sldId id="390" r:id="rId39"/>
    <p:sldId id="374" r:id="rId40"/>
    <p:sldId id="365" r:id="rId41"/>
    <p:sldId id="366" r:id="rId42"/>
    <p:sldId id="291" r:id="rId43"/>
    <p:sldId id="367" r:id="rId44"/>
    <p:sldId id="369" r:id="rId45"/>
    <p:sldId id="393" r:id="rId46"/>
    <p:sldId id="292" r:id="rId47"/>
    <p:sldId id="368" r:id="rId48"/>
    <p:sldId id="371" r:id="rId49"/>
    <p:sldId id="370" r:id="rId50"/>
    <p:sldId id="356" r:id="rId51"/>
    <p:sldId id="383" r:id="rId52"/>
    <p:sldId id="294" r:id="rId53"/>
    <p:sldId id="388" r:id="rId54"/>
    <p:sldId id="295" r:id="rId55"/>
    <p:sldId id="296" r:id="rId56"/>
    <p:sldId id="297" r:id="rId57"/>
    <p:sldId id="298" r:id="rId58"/>
    <p:sldId id="299" r:id="rId59"/>
    <p:sldId id="310" r:id="rId60"/>
    <p:sldId id="311" r:id="rId61"/>
    <p:sldId id="313" r:id="rId62"/>
    <p:sldId id="314" r:id="rId63"/>
    <p:sldId id="315" r:id="rId64"/>
    <p:sldId id="316" r:id="rId65"/>
    <p:sldId id="325" r:id="rId66"/>
    <p:sldId id="317" r:id="rId67"/>
    <p:sldId id="318" r:id="rId68"/>
    <p:sldId id="322" r:id="rId69"/>
    <p:sldId id="326" r:id="rId70"/>
    <p:sldId id="327" r:id="rId71"/>
    <p:sldId id="332" r:id="rId72"/>
    <p:sldId id="333" r:id="rId73"/>
    <p:sldId id="336" r:id="rId74"/>
    <p:sldId id="335" r:id="rId75"/>
    <p:sldId id="337" r:id="rId76"/>
    <p:sldId id="338" r:id="rId77"/>
    <p:sldId id="376" r:id="rId78"/>
    <p:sldId id="377" r:id="rId7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7AAB"/>
    <a:srgbClr val="9E6FC1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65" autoAdjust="0"/>
  </p:normalViewPr>
  <p:slideViewPr>
    <p:cSldViewPr snapToGrid="0">
      <p:cViewPr varScale="1">
        <p:scale>
          <a:sx n="77" d="100"/>
          <a:sy n="77" d="100"/>
        </p:scale>
        <p:origin x="72" y="18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8B2B18-6509-4648-91FF-198333770CFB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E5F548-A461-4565-B081-A247AC3D7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09FEC2-6C6E-4F5B-8769-613B377607CA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43EC2-35DA-48F4-92A6-3912185837F3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DFDFC2-C7D2-4596-815C-BD0064DEC761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E810C5-326C-49C5-966E-2CE4F4A438DE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80A11F-1C66-4281-9DD6-A084A498AED1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70279D-5D5D-477F-BEC4-95FA259F1E1D}" type="slidenum">
              <a:rPr lang="ru-RU" altLang="ru-RU"/>
              <a:pPr/>
              <a:t>50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137B85-9ECE-4CC2-B11F-AE62E2665293}" type="slidenum">
              <a:rPr lang="ru-RU" altLang="ru-RU"/>
              <a:pPr/>
              <a:t>52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6567E8-7DF6-419C-8E34-1FE5A41742F4}" type="slidenum">
              <a:rPr lang="ru-RU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F8394-5FD7-4013-90A6-2AF854819957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A7A11-2E7A-4E00-AA36-737FC37A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D4F0-FA8A-424C-8DDF-B3A8E7F171DE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B278-5F55-4499-B3CE-5A0486E54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8F94E-B259-466C-A2C3-3610BAEFCD6E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80E1-24D8-4A67-861A-74972DDBF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8BF2D-A05E-4E65-A6AD-2067E04D178A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C667-8438-47C8-8756-BD9D610A2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37F86-6F62-4615-AF8B-42A177E31488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836C8-7124-4C6B-B417-F63A92D4D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B2BBD-1AB0-41B2-8E91-8227ABAF7893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E952-C3D5-4C0E-A730-39AA2E045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9074-5D2E-4F46-9608-5E69B5070F97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8CE81-97B6-4B3D-9352-E13E5F17A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9A9E-509A-48D3-A35C-C11F4DB26BA1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513F-DD64-4966-A4E2-3467669FB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1414-A592-4881-A764-6B9D5E7655AB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65C63-ABCE-4E52-949C-5D27BA165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BBA5-BB82-43E0-87DD-62ACB0BE284F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6869-1444-4FC3-BC3D-364CBF51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E6C6-C618-499C-A5D6-B6425330666C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8B5A-E0C6-4E36-806B-74EDB6F8F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94FB6B-DA90-43D6-8EDF-D4369A4EAF82}" type="datetimeFigureOut">
              <a:rPr lang="ru-RU"/>
              <a:pPr>
                <a:defRPr/>
              </a:pPr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2C509D0-1A15-4322-9D71-A08CCBED9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02700" cy="68580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1" name="Рисунок 5"/>
          <p:cNvPicPr>
            <a:picLocks noChangeAspect="1"/>
          </p:cNvPicPr>
          <p:nvPr/>
        </p:nvPicPr>
        <p:blipFill>
          <a:blip r:embed="rId2"/>
          <a:srcRect r="45322" b="-128"/>
          <a:stretch>
            <a:fillRect/>
          </a:stretch>
        </p:blipFill>
        <p:spPr bwMode="auto">
          <a:xfrm>
            <a:off x="5527675" y="1588"/>
            <a:ext cx="6664325" cy="687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503238" y="2725738"/>
            <a:ext cx="4470400" cy="1039812"/>
          </a:xfrm>
        </p:spPr>
        <p:txBody>
          <a:bodyPr/>
          <a:lstStyle/>
          <a:p>
            <a:pPr algn="l" eaLnBrk="1" hangingPunct="1"/>
            <a:r>
              <a:rPr lang="ru-RU" altLang="ru-RU" sz="4000" b="1" smtClean="0">
                <a:solidFill>
                  <a:schemeClr val="bg1"/>
                </a:solidFill>
                <a:latin typeface="Calibri (Заголовки)"/>
              </a:rPr>
              <a:t>Каким должен быть маркетинг в 2019 году</a:t>
            </a:r>
          </a:p>
        </p:txBody>
      </p:sp>
      <p:pic>
        <p:nvPicPr>
          <p:cNvPr id="2053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8" y="619125"/>
            <a:ext cx="24050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3238" y="5160963"/>
            <a:ext cx="4470400" cy="1133475"/>
          </a:xfrm>
          <a:prstGeom prst="rect">
            <a:avLst/>
          </a:prstGeom>
        </p:spPr>
        <p:txBody>
          <a:bodyPr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ЯРОСЛАВ ГОЛУБ</a:t>
            </a:r>
            <a:endParaRPr lang="en-US" alt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Директор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компании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en-US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INTEC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06463" y="1733550"/>
            <a:ext cx="88328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6463" y="1198563"/>
            <a:ext cx="10385425" cy="1011237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06463" y="581025"/>
            <a:ext cx="90217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641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Заголовок 1"/>
          <p:cNvSpPr txBox="1">
            <a:spLocks/>
          </p:cNvSpPr>
          <p:nvPr/>
        </p:nvSpPr>
        <p:spPr bwMode="auto">
          <a:xfrm>
            <a:off x="1338263" y="723900"/>
            <a:ext cx="99536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 России «светлое будущее» маркетплейсов еще не наступило но его активно приближают: </a:t>
            </a:r>
          </a:p>
        </p:txBody>
      </p:sp>
      <p:sp>
        <p:nvSpPr>
          <p:cNvPr id="11271" name="Заголовок 1"/>
          <p:cNvSpPr txBox="1">
            <a:spLocks/>
          </p:cNvSpPr>
          <p:nvPr/>
        </p:nvSpPr>
        <p:spPr bwMode="auto">
          <a:xfrm>
            <a:off x="966788" y="3276600"/>
            <a:ext cx="93091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СберБанк и Яндекс - Яндекс.Маркет и «Беру»</a:t>
            </a:r>
          </a:p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Mail.Ru Group и Alibaba Group </a:t>
            </a:r>
            <a:r>
              <a:rPr lang="mr-IN" altLang="ru-RU" sz="2800" b="1">
                <a:latin typeface="Calibri Light" pitchFamily="34" charset="0"/>
                <a:ea typeface="Mangal"/>
              </a:rPr>
              <a:t>–</a:t>
            </a:r>
            <a:r>
              <a:rPr lang="ru-RU" altLang="ru-RU" sz="2800" b="1">
                <a:latin typeface="Calibri Light" pitchFamily="34" charset="0"/>
              </a:rPr>
              <a:t> Pandao и AliExpress Russia</a:t>
            </a:r>
          </a:p>
          <a:p>
            <a:pPr marL="342900" indent="-342900" eaLnBrk="1" hangingPunct="1">
              <a:lnSpc>
                <a:spcPct val="12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МаркетПлейсы </a:t>
            </a:r>
            <a:r>
              <a:rPr lang="mr-IN" altLang="ru-RU" sz="2800" b="1">
                <a:latin typeface="Calibri Light" pitchFamily="34" charset="0"/>
                <a:ea typeface="Mangal"/>
              </a:rPr>
              <a:t>–</a:t>
            </a:r>
            <a:r>
              <a:rPr lang="ru-RU" altLang="ru-RU" sz="2800" b="1">
                <a:latin typeface="Calibri Light" pitchFamily="34" charset="0"/>
              </a:rPr>
              <a:t> М.Видео, Ozon, </a:t>
            </a:r>
            <a:r>
              <a:rPr lang="en-US" altLang="ru-RU" sz="2800" b="1">
                <a:latin typeface="Calibri Light" pitchFamily="34" charset="0"/>
              </a:rPr>
              <a:t>weldberis</a:t>
            </a:r>
            <a:endParaRPr lang="ru-RU" altLang="ru-RU" sz="280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5025" y="849313"/>
            <a:ext cx="75850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5025" y="1485900"/>
            <a:ext cx="7046913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1077913" y="700088"/>
            <a:ext cx="89916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Light (Заголовки)"/>
              </a:rPr>
              <a:t>Трансформация модели продаж на рынках B2B </a:t>
            </a:r>
          </a:p>
        </p:txBody>
      </p:sp>
      <p:sp>
        <p:nvSpPr>
          <p:cNvPr id="12293" name="Заголовок 1"/>
          <p:cNvSpPr txBox="1">
            <a:spLocks/>
          </p:cNvSpPr>
          <p:nvPr/>
        </p:nvSpPr>
        <p:spPr bwMode="auto">
          <a:xfrm>
            <a:off x="835025" y="2652713"/>
            <a:ext cx="1069657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Продажи «в холодную» перестали работать.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Менеджеры «стоят» дороже рекламы 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Качественно настроенная реклама эффективнее холодных звонков.</a:t>
            </a:r>
          </a:p>
          <a:p>
            <a:pPr marL="342900" indent="-3429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 b="1">
                <a:latin typeface="Calibri Light" pitchFamily="34" charset="0"/>
              </a:rPr>
              <a:t>Менеджеры идут на входящие лиды.</a:t>
            </a:r>
          </a:p>
        </p:txBody>
      </p:sp>
      <p:pic>
        <p:nvPicPr>
          <p:cNvPr id="1229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9275" y="630238"/>
            <a:ext cx="53006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5" name="Заголовок 1"/>
          <p:cNvSpPr txBox="1">
            <a:spLocks/>
          </p:cNvSpPr>
          <p:nvPr/>
        </p:nvSpPr>
        <p:spPr bwMode="auto">
          <a:xfrm>
            <a:off x="803275" y="754063"/>
            <a:ext cx="11530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Light" pitchFamily="34" charset="0"/>
              </a:rPr>
              <a:t>Поиск по картинкам</a:t>
            </a:r>
          </a:p>
        </p:txBody>
      </p:sp>
      <p:sp>
        <p:nvSpPr>
          <p:cNvPr id="13316" name="Заголовок 1"/>
          <p:cNvSpPr txBox="1">
            <a:spLocks/>
          </p:cNvSpPr>
          <p:nvPr/>
        </p:nvSpPr>
        <p:spPr bwMode="auto">
          <a:xfrm>
            <a:off x="549275" y="1639888"/>
            <a:ext cx="55213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ru-RU" altLang="ru-RU" sz="2800">
                <a:latin typeface="Calibri Light" pitchFamily="34" charset="0"/>
              </a:rPr>
              <a:t>Фотографируете товар, загружаете в поисковик, получаете визуально похожие результаты со ссылками на интернет-магазины</a:t>
            </a:r>
          </a:p>
          <a:p>
            <a:pPr eaLnBrk="1" hangingPunct="1"/>
            <a:r>
              <a:rPr lang="ru-RU" altLang="ru-RU" sz="2800">
                <a:latin typeface="Calibri Light" pitchFamily="34" charset="0"/>
              </a:rPr>
              <a:t>Актуально для: моды, электроники, домашнего декора и</a:t>
            </a:r>
            <a:r>
              <a:rPr lang="en-US" altLang="ru-RU" sz="2800">
                <a:latin typeface="Calibri Light" pitchFamily="34" charset="0"/>
              </a:rPr>
              <a:t> </a:t>
            </a:r>
            <a:r>
              <a:rPr lang="ru-RU" altLang="ru-RU" sz="2800">
                <a:latin typeface="Calibri Light" pitchFamily="34" charset="0"/>
              </a:rPr>
              <a:t>недвижимости.</a:t>
            </a:r>
          </a:p>
          <a:p>
            <a:pPr eaLnBrk="1" hangingPunct="1"/>
            <a:r>
              <a:rPr lang="ru-RU" altLang="ru-RU" sz="2800" b="1">
                <a:latin typeface="Calibri Light" pitchFamily="34" charset="0"/>
              </a:rPr>
              <a:t>Оптимизация = +30% к доходу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1950" y="0"/>
            <a:ext cx="548005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509588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509588"/>
            <a:ext cx="78581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2994025"/>
            <a:ext cx="336391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393825" y="2062163"/>
            <a:ext cx="107950" cy="8445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070225" y="2786063"/>
            <a:ext cx="995363" cy="1808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538163"/>
            <a:ext cx="44973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127125" y="658813"/>
            <a:ext cx="4341813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 Заголовки)"/>
              </a:rPr>
              <a:t>Голосовой поиск</a:t>
            </a:r>
            <a:endParaRPr lang="ru-RU" b="1" dirty="0">
              <a:solidFill>
                <a:schemeClr val="bg1"/>
              </a:solidFill>
              <a:latin typeface="Calibri Заголовки)"/>
            </a:endParaRPr>
          </a:p>
        </p:txBody>
      </p:sp>
      <p:sp>
        <p:nvSpPr>
          <p:cNvPr id="15364" name="Заголовок 1"/>
          <p:cNvSpPr txBox="1">
            <a:spLocks/>
          </p:cNvSpPr>
          <p:nvPr/>
        </p:nvSpPr>
        <p:spPr bwMode="auto">
          <a:xfrm>
            <a:off x="971550" y="1778000"/>
            <a:ext cx="71691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Используют 60% владельцев мобильных устройств (по данным WARC). 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2800" b="1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К 2020 году половина всех поисковых запросов будет выполнена голосом (Campaignlive).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2800" b="1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 b="1">
                <a:latin typeface="Calibri Light" pitchFamily="34" charset="0"/>
              </a:rPr>
              <a:t>Голосовой помощник Алиса может распознавать голосовые команды и делать заказы на «Беру» или искать товары на Яндекс.Маркете.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0"/>
            <a:ext cx="31353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1688" y="1125538"/>
            <a:ext cx="26098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7" name="Заголовок 1"/>
          <p:cNvSpPr txBox="1">
            <a:spLocks/>
          </p:cNvSpPr>
          <p:nvPr/>
        </p:nvSpPr>
        <p:spPr bwMode="auto">
          <a:xfrm>
            <a:off x="801688" y="2736850"/>
            <a:ext cx="106537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Оптимизировать контент для локального голосового поиска;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Создавать контент, который отвечает на вопросы с «как», «где», «сколько», «что», «когда»; 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Используйте естественные конструкции фраз, которыми говорят клиенты;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 b="1">
                <a:latin typeface="Calibri Light" pitchFamily="34" charset="0"/>
              </a:rPr>
              <a:t>Работайте с голосовыми помощниками.</a:t>
            </a:r>
          </a:p>
        </p:txBody>
      </p:sp>
      <p:pic>
        <p:nvPicPr>
          <p:cNvPr id="163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01688" y="522288"/>
            <a:ext cx="10055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955675" y="968375"/>
            <a:ext cx="9755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адаптироваться к голосовому поиску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44550" y="569913"/>
            <a:ext cx="87487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1" name="Заголовок 1"/>
          <p:cNvSpPr txBox="1">
            <a:spLocks/>
          </p:cNvSpPr>
          <p:nvPr/>
        </p:nvSpPr>
        <p:spPr bwMode="auto">
          <a:xfrm>
            <a:off x="1047750" y="646113"/>
            <a:ext cx="8386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Покупки в социальных сетях</a:t>
            </a:r>
          </a:p>
        </p:txBody>
      </p:sp>
      <p:sp>
        <p:nvSpPr>
          <p:cNvPr id="17412" name="Заголовок 1"/>
          <p:cNvSpPr txBox="1">
            <a:spLocks/>
          </p:cNvSpPr>
          <p:nvPr/>
        </p:nvSpPr>
        <p:spPr bwMode="auto">
          <a:xfrm>
            <a:off x="844550" y="1968500"/>
            <a:ext cx="38719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11% пользователей, покупали через социальные сети: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— одежду и обувь,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— электронику и бытовую технику,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 — арендовали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>
                <a:latin typeface="Calibri Light" pitchFamily="34" charset="0"/>
              </a:rPr>
              <a:t>недвижимость.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275" y="1814513"/>
            <a:ext cx="6934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sp>
        <p:nvSpPr>
          <p:cNvPr id="18438" name="Заголовок 1"/>
          <p:cNvSpPr txBox="1">
            <a:spLocks/>
          </p:cNvSpPr>
          <p:nvPr/>
        </p:nvSpPr>
        <p:spPr bwMode="auto">
          <a:xfrm>
            <a:off x="641350" y="3352800"/>
            <a:ext cx="52514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Группы ВК </a:t>
            </a:r>
            <a:r>
              <a:rPr lang="mr-IN" altLang="ru-RU" sz="4400">
                <a:latin typeface="Calibri Light" pitchFamily="34" charset="0"/>
                <a:ea typeface="Mangal"/>
              </a:rPr>
              <a:t>–</a:t>
            </a:r>
            <a:r>
              <a:rPr lang="ru-RU" altLang="ru-RU" sz="4400">
                <a:latin typeface="Calibri Light" pitchFamily="34" charset="0"/>
              </a:rPr>
              <a:t> каталог и оформление товара</a:t>
            </a:r>
          </a:p>
        </p:txBody>
      </p:sp>
      <p:pic>
        <p:nvPicPr>
          <p:cNvPr id="184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938" y="504825"/>
            <a:ext cx="57070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/>
          </p:cNvSpPr>
          <p:nvPr/>
        </p:nvSpPr>
        <p:spPr bwMode="auto">
          <a:xfrm>
            <a:off x="641350" y="3541713"/>
            <a:ext cx="423386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Instagram - шопинг-теги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2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pic>
        <p:nvPicPr>
          <p:cNvPr id="1946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300" y="381000"/>
            <a:ext cx="56007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641350" y="3527425"/>
            <a:ext cx="423386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Одноклассники </a:t>
            </a:r>
            <a:r>
              <a:rPr lang="mr-IN" altLang="ru-RU" sz="4400">
                <a:latin typeface="Calibri Light" pitchFamily="34" charset="0"/>
                <a:ea typeface="Mangal"/>
              </a:rPr>
              <a:t>–</a:t>
            </a:r>
            <a:r>
              <a:rPr lang="ru-RU" altLang="ru-RU" sz="4400">
                <a:latin typeface="Calibri Light" pitchFamily="34" charset="0"/>
              </a:rPr>
              <a:t> МаркетПлейс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504825"/>
            <a:ext cx="6977062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1350" y="1706563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1350" y="1035050"/>
            <a:ext cx="4772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41350" y="504825"/>
            <a:ext cx="57451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917575" y="504825"/>
            <a:ext cx="59769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(Заголовки)"/>
              </a:rPr>
              <a:t>Инструменты для демонстрации ассортимента</a:t>
            </a:r>
          </a:p>
        </p:txBody>
      </p:sp>
      <p:pic>
        <p:nvPicPr>
          <p:cNvPr id="204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Поисковики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замыкают трафик на себе (чат на поиске,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Знатоки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Дзен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Турбо-страницы)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5638" y="1612900"/>
            <a:ext cx="10675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931863" y="173672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Рекламные инструменты соцсетей</a:t>
            </a:r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655638" y="3000375"/>
            <a:ext cx="1067593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3600">
                <a:latin typeface="Calibri Light" pitchFamily="34" charset="0"/>
              </a:rPr>
              <a:t>Таргетированная реклама в социальных сетях становится всё более востребованной и персонализированной.</a:t>
            </a:r>
          </a:p>
          <a:p>
            <a:pPr eaLnBrk="1" hangingPunct="1">
              <a:lnSpc>
                <a:spcPct val="90000"/>
              </a:lnSpc>
            </a:pPr>
            <a:endParaRPr lang="ru-RU" altLang="ru-RU" sz="3600">
              <a:latin typeface="Calibri Light" pitchFamily="34" charset="0"/>
            </a:endParaRPr>
          </a:p>
        </p:txBody>
      </p:sp>
      <p:pic>
        <p:nvPicPr>
          <p:cNvPr id="2150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7488" y="1225550"/>
            <a:ext cx="6180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87488" y="555625"/>
            <a:ext cx="55991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Заголовок 1"/>
          <p:cNvSpPr txBox="1">
            <a:spLocks/>
          </p:cNvSpPr>
          <p:nvPr/>
        </p:nvSpPr>
        <p:spPr bwMode="auto">
          <a:xfrm>
            <a:off x="1789113" y="660400"/>
            <a:ext cx="70104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Персонализация, BigDat</a:t>
            </a:r>
            <a:r>
              <a:rPr lang="en-US" altLang="ru-RU" sz="4400" b="1">
                <a:solidFill>
                  <a:schemeClr val="bg1"/>
                </a:solidFill>
                <a:latin typeface="Calibri  (Заголовки)"/>
              </a:rPr>
              <a:t>a</a:t>
            </a: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, нейросети</a:t>
            </a:r>
          </a:p>
        </p:txBody>
      </p:sp>
      <p:sp>
        <p:nvSpPr>
          <p:cNvPr id="22534" name="Заголовок 1"/>
          <p:cNvSpPr txBox="1">
            <a:spLocks/>
          </p:cNvSpPr>
          <p:nvPr/>
        </p:nvSpPr>
        <p:spPr bwMode="auto">
          <a:xfrm>
            <a:off x="1385888" y="2655888"/>
            <a:ext cx="9777412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35% покупок в Amazon.com - результат персонализированной выдачи.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персонализации повышает прибыль от онлайн-продаж на 15%.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История браузера, социальное поведение, геоположение, поисковые запросы, информация о заказах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9325" y="896938"/>
            <a:ext cx="56721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Заголовок 1"/>
          <p:cNvSpPr txBox="1">
            <a:spLocks/>
          </p:cNvSpPr>
          <p:nvPr/>
        </p:nvSpPr>
        <p:spPr bwMode="auto">
          <a:xfrm>
            <a:off x="949325" y="3490913"/>
            <a:ext cx="56721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Персонализированная витрина товаров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Предложение от чат-ботов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Персонализированные предложения на почту</a:t>
            </a:r>
            <a:r>
              <a:rPr lang="en-US" altLang="ru-RU" sz="2800">
                <a:latin typeface="Calibri Light" pitchFamily="34" charset="0"/>
              </a:rPr>
              <a:t>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3"/>
          <a:srcRect r="39883"/>
          <a:stretch>
            <a:fillRect/>
          </a:stretch>
        </p:blipFill>
        <p:spPr bwMode="auto">
          <a:xfrm>
            <a:off x="6977063" y="522288"/>
            <a:ext cx="48958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49325" y="1636713"/>
            <a:ext cx="53816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9" name="Заголовок 1"/>
          <p:cNvSpPr txBox="1">
            <a:spLocks/>
          </p:cNvSpPr>
          <p:nvPr/>
        </p:nvSpPr>
        <p:spPr bwMode="auto">
          <a:xfrm>
            <a:off x="1241425" y="1387475"/>
            <a:ext cx="5278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использовать персонализацию</a:t>
            </a:r>
          </a:p>
        </p:txBody>
      </p:sp>
      <p:pic>
        <p:nvPicPr>
          <p:cNvPr id="23560" name="Picture 1"/>
          <p:cNvPicPr>
            <a:picLocks noChangeAspect="1"/>
          </p:cNvPicPr>
          <p:nvPr/>
        </p:nvPicPr>
        <p:blipFill>
          <a:blip r:embed="rId3"/>
          <a:srcRect l="60472"/>
          <a:stretch>
            <a:fillRect/>
          </a:stretch>
        </p:blipFill>
        <p:spPr bwMode="auto">
          <a:xfrm>
            <a:off x="8653463" y="2867025"/>
            <a:ext cx="32194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/>
          </p:cNvSpPr>
          <p:nvPr/>
        </p:nvSpPr>
        <p:spPr bwMode="auto">
          <a:xfrm>
            <a:off x="1022350" y="2525713"/>
            <a:ext cx="8875713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>
                <a:latin typeface="Calibri Light" pitchFamily="34" charset="0"/>
              </a:rPr>
              <a:t>«1С-Битрикс </a:t>
            </a:r>
            <a:r>
              <a:rPr lang="en-US" altLang="ru-RU" sz="4400">
                <a:latin typeface="Calibri Light" pitchFamily="34" charset="0"/>
              </a:rPr>
              <a:t>BigData»</a:t>
            </a:r>
            <a:r>
              <a:rPr lang="ru-RU" altLang="ru-RU" sz="4400">
                <a:latin typeface="Calibri Light" pitchFamily="34" charset="0"/>
              </a:rPr>
              <a:t>- подсказывает пользователям товары исходя из их индивидуальных предпочтений</a:t>
            </a:r>
            <a:r>
              <a:rPr lang="en-US" altLang="ru-RU" sz="4400">
                <a:latin typeface="Calibri Light" pitchFamily="34" charset="0"/>
              </a:rPr>
              <a:t>.</a:t>
            </a:r>
            <a:endParaRPr lang="ru-RU" altLang="ru-RU" sz="44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44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2350" y="1069975"/>
            <a:ext cx="10066338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Заголовок 1"/>
          <p:cNvSpPr txBox="1">
            <a:spLocks/>
          </p:cNvSpPr>
          <p:nvPr/>
        </p:nvSpPr>
        <p:spPr bwMode="auto">
          <a:xfrm>
            <a:off x="1279525" y="1195388"/>
            <a:ext cx="11530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Как подключить персонализацию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663575" y="2090738"/>
            <a:ext cx="9904413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3200">
                <a:latin typeface="Calibri Light" pitchFamily="34" charset="0"/>
              </a:rPr>
              <a:t>Совмещает компьютерное изображение и реальное</a:t>
            </a:r>
            <a:r>
              <a:rPr lang="en-US" altLang="ru-RU" sz="3200">
                <a:latin typeface="Calibri Light" pitchFamily="34" charset="0"/>
              </a:rPr>
              <a:t>.</a:t>
            </a:r>
            <a:endParaRPr lang="ru-RU" altLang="ru-RU" sz="32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32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3200">
                <a:latin typeface="Calibri Light" pitchFamily="34" charset="0"/>
              </a:rPr>
              <a:t>Помогает понять, как товар будет выглядеть в реальной обстановке</a:t>
            </a:r>
            <a:r>
              <a:rPr lang="en-US" altLang="ru-RU" sz="3200">
                <a:latin typeface="Calibri Light" pitchFamily="34" charset="0"/>
              </a:rPr>
              <a:t>.</a:t>
            </a:r>
            <a:endParaRPr lang="ru-RU" altLang="ru-RU" sz="32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788" y="1117600"/>
            <a:ext cx="114506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Заголовок 1"/>
          <p:cNvSpPr txBox="1">
            <a:spLocks/>
          </p:cNvSpPr>
          <p:nvPr/>
        </p:nvSpPr>
        <p:spPr bwMode="auto">
          <a:xfrm>
            <a:off x="663575" y="124142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Дополнительная реальность на сайте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0"/>
          <p:cNvPicPr>
            <a:picLocks noChangeAspect="1"/>
          </p:cNvPicPr>
          <p:nvPr/>
        </p:nvPicPr>
        <p:blipFill>
          <a:blip r:embed="rId3"/>
          <a:srcRect l="31670"/>
          <a:stretch>
            <a:fillRect/>
          </a:stretch>
        </p:blipFill>
        <p:spPr bwMode="auto">
          <a:xfrm>
            <a:off x="6010275" y="742950"/>
            <a:ext cx="61817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88988" y="3979863"/>
            <a:ext cx="6497637" cy="17732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(Заголовки)"/>
              </a:rPr>
              <a:t>Демонстрация макияжа на фото покупателей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libri (Заголовки)"/>
            </a:endParaRPr>
          </a:p>
        </p:txBody>
      </p:sp>
      <p:pic>
        <p:nvPicPr>
          <p:cNvPr id="2662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666750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274418C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319088"/>
            <a:ext cx="3101975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350F49F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341313"/>
            <a:ext cx="3919538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0D06952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342900"/>
            <a:ext cx="3733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7"/>
          <p:cNvPicPr>
            <a:picLocks noChangeAspect="1"/>
          </p:cNvPicPr>
          <p:nvPr/>
        </p:nvPicPr>
        <p:blipFill>
          <a:blip r:embed="rId2"/>
          <a:srcRect l="4945" r="36890"/>
          <a:stretch>
            <a:fillRect/>
          </a:stretch>
        </p:blipFill>
        <p:spPr bwMode="auto">
          <a:xfrm>
            <a:off x="5543550" y="417513"/>
            <a:ext cx="66484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7318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81025" y="2770188"/>
            <a:ext cx="4667250" cy="340201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Примерка очков на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аватар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 (Заголовки)"/>
              </a:rPr>
              <a:t> пользователя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alibri 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чки магази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8975" y="1277938"/>
            <a:ext cx="75755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2092325" y="1411288"/>
            <a:ext cx="8566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AR востребован в нишах:</a:t>
            </a:r>
          </a:p>
        </p:txBody>
      </p:sp>
      <p:sp>
        <p:nvSpPr>
          <p:cNvPr id="30724" name="Заголовок 1"/>
          <p:cNvSpPr txBox="1">
            <a:spLocks/>
          </p:cNvSpPr>
          <p:nvPr/>
        </p:nvSpPr>
        <p:spPr bwMode="auto">
          <a:xfrm>
            <a:off x="1958975" y="2667000"/>
            <a:ext cx="27178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мебель,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одежда,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обувь,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косметика,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украшения, 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игрушки</a:t>
            </a:r>
          </a:p>
        </p:txBody>
      </p:sp>
      <p:pic>
        <p:nvPicPr>
          <p:cNvPr id="3072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Социальные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сети предлагают инструменты для онлайн-продаж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и снижают потребность уходить на сторонние сайты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KEA PL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1084263"/>
            <a:ext cx="110458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15975" y="1208088"/>
            <a:ext cx="10083800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 (Заголовки)"/>
              </a:rPr>
              <a:t>Сквозная аналитика в реальном времени:</a:t>
            </a:r>
            <a:endParaRPr lang="ru-RU" b="1" dirty="0">
              <a:solidFill>
                <a:schemeClr val="bg1"/>
              </a:solidFill>
              <a:latin typeface="Calibri (Заголовки)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9575" y="2690813"/>
            <a:ext cx="11356975" cy="31591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Оценка эффективности интернет-рекламы (от показа до повторных покупок).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Более точная оценка воронки продаж и бизнеса в целом.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Оптимальное распределение рекламного бюджета.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Персонализированные </a:t>
            </a:r>
            <a:r>
              <a:rPr lang="ru-RU" sz="2800" dirty="0"/>
              <a:t>предложения и электронные </a:t>
            </a:r>
            <a:r>
              <a:rPr lang="ru-RU" sz="2800" dirty="0" smtClean="0"/>
              <a:t>письма клиентам.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Сквозная </a:t>
            </a:r>
            <a:r>
              <a:rPr lang="ru-RU" sz="2800" dirty="0"/>
              <a:t>аналитика </a:t>
            </a:r>
            <a:r>
              <a:rPr lang="ru-RU" sz="2800" dirty="0" smtClean="0"/>
              <a:t>AI совсем скоро в Битрикс24.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277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6300" y="1903413"/>
            <a:ext cx="79073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5" name="Заголовок 1"/>
          <p:cNvSpPr txBox="1">
            <a:spLocks/>
          </p:cNvSpPr>
          <p:nvPr/>
        </p:nvSpPr>
        <p:spPr bwMode="auto">
          <a:xfrm>
            <a:off x="876300" y="3482975"/>
            <a:ext cx="1016952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Стимулируем клиентов публиковать отзывы, выкладывать фото с нашим продуктом, делиться впечатлениями.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6300" y="1285875"/>
            <a:ext cx="87280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Заголовок 1"/>
          <p:cNvSpPr txBox="1">
            <a:spLocks/>
          </p:cNvSpPr>
          <p:nvPr/>
        </p:nvSpPr>
        <p:spPr bwMode="auto">
          <a:xfrm>
            <a:off x="1120775" y="1409700"/>
            <a:ext cx="889476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Пользовательский контент и рекомендации в соцсетях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9"/>
          <p:cNvPicPr>
            <a:picLocks noChangeAspect="1"/>
          </p:cNvPicPr>
          <p:nvPr/>
        </p:nvPicPr>
        <p:blipFill>
          <a:blip r:embed="rId2"/>
          <a:srcRect l="15706" r="5464"/>
          <a:stretch>
            <a:fillRect/>
          </a:stretch>
        </p:blipFill>
        <p:spPr bwMode="auto">
          <a:xfrm>
            <a:off x="-28575" y="0"/>
            <a:ext cx="12234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 txBox="1">
            <a:spLocks/>
          </p:cNvSpPr>
          <p:nvPr/>
        </p:nvSpPr>
        <p:spPr bwMode="auto">
          <a:xfrm>
            <a:off x="1552575" y="4581525"/>
            <a:ext cx="90725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Кейс: Journey VR –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квест виртуальной реальности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Рисунок 1"/>
          <p:cNvPicPr>
            <a:picLocks noChangeAspect="1"/>
          </p:cNvPicPr>
          <p:nvPr/>
        </p:nvPicPr>
        <p:blipFill>
          <a:blip r:embed="rId4"/>
          <a:srcRect l="56474" t="28340" r="26144" b="30037"/>
          <a:stretch>
            <a:fillRect/>
          </a:stretch>
        </p:blipFill>
        <p:spPr bwMode="auto">
          <a:xfrm>
            <a:off x="7235825" y="419100"/>
            <a:ext cx="43846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нстагра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139" y="848588"/>
            <a:ext cx="6663358" cy="374805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1463" y="273050"/>
            <a:ext cx="4833937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31838" y="1181100"/>
            <a:ext cx="510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52513" y="1304925"/>
            <a:ext cx="4549775" cy="76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  (Заголовки)"/>
              </a:rPr>
              <a:t>Омниканальность</a:t>
            </a:r>
            <a:endParaRPr lang="ru-RU" b="1" dirty="0">
              <a:solidFill>
                <a:schemeClr val="bg1"/>
              </a:solidFill>
              <a:latin typeface="Calibri  (Заголовки)"/>
            </a:endParaRPr>
          </a:p>
        </p:txBody>
      </p:sp>
      <p:sp>
        <p:nvSpPr>
          <p:cNvPr id="36869" name="Заголовок 1"/>
          <p:cNvSpPr txBox="1">
            <a:spLocks/>
          </p:cNvSpPr>
          <p:nvPr/>
        </p:nvSpPr>
        <p:spPr bwMode="auto">
          <a:xfrm>
            <a:off x="731838" y="3236913"/>
            <a:ext cx="57118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Интеграция разных каналов для продажи и коммуникации с пользователями(сайт, мессенджеры, онлайн-консультант, электронная почта и т.д.).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Битрикс24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открытые линии -Viber, Telegram, Instagram.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800">
                <a:latin typeface="Calibri Light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3687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1513" y="12207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1" name="Заголовок 1"/>
          <p:cNvSpPr txBox="1">
            <a:spLocks/>
          </p:cNvSpPr>
          <p:nvPr/>
        </p:nvSpPr>
        <p:spPr bwMode="auto">
          <a:xfrm>
            <a:off x="946150" y="1347788"/>
            <a:ext cx="5643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1513" y="3371850"/>
            <a:ext cx="11004550" cy="15684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800" dirty="0" smtClean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Чат</a:t>
            </a:r>
            <a:r>
              <a:rPr lang="ru-RU" sz="2800" dirty="0"/>
              <a:t>-</a:t>
            </a:r>
            <a:r>
              <a:rPr lang="ru-RU" sz="2800" dirty="0" smtClean="0"/>
              <a:t>боты: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Используют технологии </a:t>
            </a:r>
            <a:r>
              <a:rPr lang="ru-RU" sz="2800" dirty="0"/>
              <a:t>машинного </a:t>
            </a:r>
            <a:r>
              <a:rPr lang="ru-RU" sz="2800" dirty="0" smtClean="0"/>
              <a:t>обучения.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Могут </a:t>
            </a:r>
            <a:r>
              <a:rPr lang="ru-RU" sz="2800" dirty="0"/>
              <a:t>беседовать с клиентами — отвечать на вопросы, предлагать решение проблем, собирать заявки 24 часа в </a:t>
            </a:r>
            <a:r>
              <a:rPr lang="ru-RU" sz="2800" dirty="0" smtClean="0"/>
              <a:t>сутки.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789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87450" y="2406650"/>
            <a:ext cx="11004550" cy="26479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Чат боты: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повышают </a:t>
            </a:r>
            <a:r>
              <a:rPr lang="ru-RU" sz="2800" dirty="0"/>
              <a:t>качество </a:t>
            </a:r>
            <a:r>
              <a:rPr lang="ru-RU" sz="2800" dirty="0" smtClean="0"/>
              <a:t>обслуживания; 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помогают </a:t>
            </a:r>
            <a:r>
              <a:rPr lang="ru-RU" sz="2800" dirty="0"/>
              <a:t>клиентам сократить процесс </a:t>
            </a:r>
            <a:r>
              <a:rPr lang="ru-RU" sz="2800" dirty="0" smtClean="0"/>
              <a:t>покупки;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упростить </a:t>
            </a:r>
            <a:r>
              <a:rPr lang="ru-RU" sz="2800" dirty="0"/>
              <a:t>выбор и заказ </a:t>
            </a:r>
            <a:r>
              <a:rPr lang="ru-RU" sz="2800" dirty="0" smtClean="0"/>
              <a:t>товара; </a:t>
            </a:r>
            <a:endParaRPr lang="ru-RU" sz="2800" dirty="0"/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экономят </a:t>
            </a:r>
            <a:r>
              <a:rPr lang="ru-RU" sz="2800" dirty="0"/>
              <a:t>на </a:t>
            </a:r>
            <a:r>
              <a:rPr lang="ru-RU" sz="2800" dirty="0" smtClean="0"/>
              <a:t>персонале.</a:t>
            </a:r>
            <a:endParaRPr lang="ru-RU" sz="2800" dirty="0"/>
          </a:p>
        </p:txBody>
      </p:sp>
      <p:pic>
        <p:nvPicPr>
          <p:cNvPr id="3891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450" y="12207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1462088" y="1347788"/>
            <a:ext cx="5643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87450" y="2889250"/>
            <a:ext cx="7639050" cy="26479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Работают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платформах</a:t>
            </a:r>
            <a:r>
              <a:rPr lang="en-US" sz="2800" dirty="0"/>
              <a:t> ВК, Telegram, Facebook Messenger, Viber, WhatsApp</a:t>
            </a: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sz="2800" dirty="0"/>
          </a:p>
        </p:txBody>
      </p:sp>
      <p:pic>
        <p:nvPicPr>
          <p:cNvPr id="3993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450" y="1703388"/>
            <a:ext cx="5788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941" name="Заголовок 1"/>
          <p:cNvSpPr txBox="1">
            <a:spLocks/>
          </p:cNvSpPr>
          <p:nvPr/>
        </p:nvSpPr>
        <p:spPr bwMode="auto">
          <a:xfrm>
            <a:off x="1462088" y="1830388"/>
            <a:ext cx="5643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Больше чат-ботов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500" y="1179513"/>
            <a:ext cx="78025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3" name="Заголовок 1"/>
          <p:cNvSpPr txBox="1">
            <a:spLocks/>
          </p:cNvSpPr>
          <p:nvPr/>
        </p:nvSpPr>
        <p:spPr bwMode="auto">
          <a:xfrm>
            <a:off x="1352550" y="1303338"/>
            <a:ext cx="7413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Роботы Битрикс24 могут: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9500" y="2606675"/>
            <a:ext cx="8702675" cy="1901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>-     позвонить </a:t>
            </a:r>
            <a:r>
              <a:rPr lang="ru-RU" sz="2800" dirty="0"/>
              <a:t>клиенту и произнести </a:t>
            </a:r>
            <a:r>
              <a:rPr lang="ru-RU" sz="2800" dirty="0" smtClean="0"/>
              <a:t>текст;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отправить </a:t>
            </a:r>
            <a:r>
              <a:rPr lang="ru-RU" sz="2800" dirty="0"/>
              <a:t>SMS или письмо на электронный адрес</a:t>
            </a:r>
            <a:r>
              <a:rPr lang="ru-RU" sz="2800" dirty="0" smtClean="0"/>
              <a:t>;</a:t>
            </a:r>
          </a:p>
          <a:p>
            <a:pPr marL="571500" indent="-571500" fontAlgn="auto">
              <a:spcAft>
                <a:spcPts val="0"/>
              </a:spcAft>
              <a:buFontTx/>
              <a:buChar char="-"/>
              <a:defRPr/>
            </a:pPr>
            <a:r>
              <a:rPr lang="ru-RU" sz="2800" dirty="0" smtClean="0"/>
              <a:t>отправить </a:t>
            </a:r>
            <a:r>
              <a:rPr lang="ru-RU" sz="2800" dirty="0"/>
              <a:t>сообщение в ту </a:t>
            </a:r>
            <a:r>
              <a:rPr lang="ru-RU" sz="2800" dirty="0" err="1"/>
              <a:t>соцсети</a:t>
            </a:r>
            <a:r>
              <a:rPr lang="ru-RU" sz="2800" dirty="0"/>
              <a:t> или мессенджер, с которого клиент написал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096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Пользователи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все больше общаются в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мессенджерах и получают информацию из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инфоканалов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6625" y="1157288"/>
            <a:ext cx="31130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36625" y="571500"/>
            <a:ext cx="4438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88" name="Заголовок 1"/>
          <p:cNvSpPr txBox="1">
            <a:spLocks/>
          </p:cNvSpPr>
          <p:nvPr/>
        </p:nvSpPr>
        <p:spPr bwMode="auto">
          <a:xfrm>
            <a:off x="1209675" y="981075"/>
            <a:ext cx="434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Видеозвонки на сайте</a:t>
            </a:r>
          </a:p>
        </p:txBody>
      </p:sp>
      <p:sp>
        <p:nvSpPr>
          <p:cNvPr id="47109" name="Заголовок 1"/>
          <p:cNvSpPr txBox="1">
            <a:spLocks/>
          </p:cNvSpPr>
          <p:nvPr/>
        </p:nvSpPr>
        <p:spPr bwMode="auto">
          <a:xfrm>
            <a:off x="844550" y="2520950"/>
            <a:ext cx="4946650" cy="39004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Создают эффект личного  присутствия.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Повышают доверие, позволяют реагировать на эмоции.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Демонстрация презентаций, продуктов.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Не требуют установки дополнительного ПО и лишних операций.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pic>
        <p:nvPicPr>
          <p:cNvPr id="4199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300" y="0"/>
            <a:ext cx="58547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 txBox="1">
            <a:spLocks/>
          </p:cNvSpPr>
          <p:nvPr/>
        </p:nvSpPr>
        <p:spPr bwMode="auto">
          <a:xfrm>
            <a:off x="587375" y="1609725"/>
            <a:ext cx="3984625" cy="52355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Люди предпочитают смотреть а не читать.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45 минут в день на просмотр мобильного видео.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В 2019 году интернет догонит телевидение по количеству просмотров.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pic>
        <p:nvPicPr>
          <p:cNvPr id="430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3538" y="627063"/>
            <a:ext cx="67484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7375" y="627063"/>
            <a:ext cx="44402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3" name="Заголовок 1"/>
          <p:cNvSpPr txBox="1">
            <a:spLocks/>
          </p:cNvSpPr>
          <p:nvPr/>
        </p:nvSpPr>
        <p:spPr bwMode="auto">
          <a:xfrm>
            <a:off x="839788" y="777875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Видеоконтент</a:t>
            </a:r>
          </a:p>
        </p:txBody>
      </p:sp>
      <p:pic>
        <p:nvPicPr>
          <p:cNvPr id="430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2250" y="768350"/>
            <a:ext cx="46799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35" name="Заголовок 1"/>
          <p:cNvSpPr txBox="1">
            <a:spLocks/>
          </p:cNvSpPr>
          <p:nvPr/>
        </p:nvSpPr>
        <p:spPr bwMode="auto">
          <a:xfrm>
            <a:off x="1492250" y="2455863"/>
            <a:ext cx="9747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2020 год: 80% потребительского трафика видео;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4из5 предпочтут видео о продукте, а не текст;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у компании, использующих видео в маркетинге сейчас;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latin typeface="Calibri Light" pitchFamily="34" charset="0"/>
              </a:rPr>
              <a:t>+27% выше отклик (</a:t>
            </a:r>
            <a:r>
              <a:rPr lang="en-US" altLang="ru-RU" sz="2800">
                <a:latin typeface="Calibri Light" pitchFamily="34" charset="0"/>
              </a:rPr>
              <a:t>CTR)</a:t>
            </a:r>
            <a:r>
              <a:rPr lang="ru-RU" altLang="ru-RU" sz="2800">
                <a:latin typeface="Calibri Light" pitchFamily="34" charset="0"/>
              </a:rPr>
              <a:t>;</a:t>
            </a:r>
            <a:endParaRPr lang="en-US" altLang="ru-RU" sz="2800"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en-US" altLang="ru-RU" sz="2800">
                <a:latin typeface="Calibri Light" pitchFamily="34" charset="0"/>
              </a:rPr>
              <a:t>+34% </a:t>
            </a:r>
            <a:r>
              <a:rPr lang="ru-RU" altLang="ru-RU" sz="2800">
                <a:latin typeface="Calibri Light" pitchFamily="34" charset="0"/>
              </a:rPr>
              <a:t>выше уровень конверсии (продаж с веб-сайта).</a:t>
            </a:r>
            <a:r>
              <a:rPr lang="en-US" altLang="ru-RU" sz="2800">
                <a:latin typeface="Calibri Light" pitchFamily="34" charset="0"/>
              </a:rPr>
              <a:t> 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4403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Заголовок 1"/>
          <p:cNvSpPr txBox="1">
            <a:spLocks/>
          </p:cNvSpPr>
          <p:nvPr/>
        </p:nvSpPr>
        <p:spPr bwMode="auto">
          <a:xfrm>
            <a:off x="1744663" y="919163"/>
            <a:ext cx="4187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Видеоконтент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20850" y="1292225"/>
            <a:ext cx="44402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1958975" y="1416050"/>
            <a:ext cx="4079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Видеоролики</a:t>
            </a:r>
          </a:p>
        </p:txBody>
      </p:sp>
      <p:sp>
        <p:nvSpPr>
          <p:cNvPr id="45060" name="Заголовок 1"/>
          <p:cNvSpPr txBox="1">
            <a:spLocks/>
          </p:cNvSpPr>
          <p:nvPr/>
        </p:nvSpPr>
        <p:spPr bwMode="auto">
          <a:xfrm>
            <a:off x="1720850" y="2935288"/>
            <a:ext cx="80327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Привлекают внимание клиентов.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Делают восприимчивыми к контенту.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Помогают лучше представить товар.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Повышают конверсию и снижают возврат товара.</a:t>
            </a:r>
          </a:p>
        </p:txBody>
      </p:sp>
      <p:pic>
        <p:nvPicPr>
          <p:cNvPr id="4506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8515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 txBox="1">
            <a:spLocks/>
          </p:cNvSpPr>
          <p:nvPr/>
        </p:nvSpPr>
        <p:spPr bwMode="auto">
          <a:xfrm>
            <a:off x="1930400" y="2451100"/>
            <a:ext cx="89535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Экономят место на странице;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Презентую товар;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Показывают как использовать;</a:t>
            </a:r>
          </a:p>
          <a:p>
            <a:pPr marL="457200" indent="-4572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2800">
                <a:latin typeface="Calibri Light" pitchFamily="34" charset="0"/>
              </a:rPr>
              <a:t>Повышают конверсию.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6913" y="1317625"/>
            <a:ext cx="44402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084" name="Заголовок 1"/>
          <p:cNvSpPr txBox="1">
            <a:spLocks/>
          </p:cNvSpPr>
          <p:nvPr/>
        </p:nvSpPr>
        <p:spPr bwMode="auto">
          <a:xfrm>
            <a:off x="2205038" y="1441450"/>
            <a:ext cx="4079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 (Заголовки)"/>
              </a:rPr>
              <a:t>Видеоролики</a:t>
            </a:r>
          </a:p>
        </p:txBody>
      </p:sp>
      <p:pic>
        <p:nvPicPr>
          <p:cNvPr id="4608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г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79575" y="1412875"/>
            <a:ext cx="510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131" name="Заголовок 1"/>
          <p:cNvSpPr txBox="1">
            <a:spLocks/>
          </p:cNvSpPr>
          <p:nvPr/>
        </p:nvSpPr>
        <p:spPr bwMode="auto">
          <a:xfrm>
            <a:off x="1898650" y="1333500"/>
            <a:ext cx="51006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Лидеры мнений</a:t>
            </a:r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1679575" y="2701925"/>
            <a:ext cx="95377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Высокая эффективность;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Есть риски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много накрученных блогеров;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Работа с микронишами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лидеры мнений на аудиторию до 10 000 человек.</a:t>
            </a:r>
          </a:p>
        </p:txBody>
      </p:sp>
      <p:pic>
        <p:nvPicPr>
          <p:cNvPr id="4813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 txBox="1">
            <a:spLocks/>
          </p:cNvSpPr>
          <p:nvPr/>
        </p:nvSpPr>
        <p:spPr bwMode="auto">
          <a:xfrm>
            <a:off x="1546225" y="2925763"/>
            <a:ext cx="95377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Лендинг с адаптацией под каждый потребительский сегмент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подмена заголовка, фото, контента под запрос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6225" y="1389063"/>
            <a:ext cx="63928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46225" y="1982788"/>
            <a:ext cx="78152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79588" y="1600200"/>
            <a:ext cx="9144000" cy="121443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alibri (Заголовки)"/>
              </a:rPr>
              <a:t>Гиперсегментация</a:t>
            </a:r>
            <a:r>
              <a:rPr lang="ru-RU" b="1" dirty="0" smtClean="0">
                <a:solidFill>
                  <a:schemeClr val="bg1"/>
                </a:solidFill>
                <a:latin typeface="Calibri (Заголовки)"/>
              </a:rPr>
              <a:t> и персонализация контента</a:t>
            </a:r>
            <a:endParaRPr lang="ru-RU" dirty="0">
              <a:solidFill>
                <a:schemeClr val="bg1"/>
              </a:solidFill>
              <a:latin typeface="Calibri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 txBox="1">
            <a:spLocks/>
          </p:cNvSpPr>
          <p:nvPr/>
        </p:nvSpPr>
        <p:spPr bwMode="auto">
          <a:xfrm>
            <a:off x="1068388" y="2795588"/>
            <a:ext cx="8742362" cy="304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Использование собственных реферальных программ </a:t>
            </a:r>
            <a:r>
              <a:rPr lang="ru-RU" sz="2800" dirty="0" smtClean="0">
                <a:latin typeface="Calibri Light" panose="020F0302020204030204" pitchFamily="34" charset="0"/>
                <a:ea typeface="Mangal"/>
              </a:rPr>
              <a:t>(</a:t>
            </a:r>
            <a:r>
              <a:rPr lang="ru-RU" sz="2800" dirty="0" smtClean="0">
                <a:latin typeface="Calibri Light" panose="020F0302020204030204" pitchFamily="34" charset="0"/>
              </a:rPr>
              <a:t>приведи друга и будет тебе счастье). 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Активно используют банки, онлайн-школы, онлайн-сервисы, такси, интернет-магазины.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Calibri Light" panose="020F0302020204030204" pitchFamily="34" charset="0"/>
              </a:rPr>
              <a:t>Люди охотно используют реферальные программы.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ru-RU" sz="2800" dirty="0" smtClean="0">
              <a:latin typeface="Calibri Light" panose="020F03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7463" y="801688"/>
            <a:ext cx="68865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8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Заголовок 1"/>
          <p:cNvSpPr txBox="1">
            <a:spLocks/>
          </p:cNvSpPr>
          <p:nvPr/>
        </p:nvSpPr>
        <p:spPr bwMode="auto">
          <a:xfrm>
            <a:off x="1592263" y="696913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Реферальный трафик</a:t>
            </a:r>
            <a:endParaRPr lang="ru-RU" altLang="ru-RU" sz="4400">
              <a:solidFill>
                <a:schemeClr val="bg1"/>
              </a:solidFill>
              <a:latin typeface="Calibri (Заголовки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4438" y="1323975"/>
            <a:ext cx="9786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3" name="Заголовок 1"/>
          <p:cNvSpPr txBox="1">
            <a:spLocks/>
          </p:cNvSpPr>
          <p:nvPr/>
        </p:nvSpPr>
        <p:spPr bwMode="auto">
          <a:xfrm>
            <a:off x="1444625" y="1222375"/>
            <a:ext cx="94122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Приоритет мобильного формата</a:t>
            </a:r>
          </a:p>
        </p:txBody>
      </p:sp>
      <p:sp>
        <p:nvSpPr>
          <p:cNvPr id="51204" name="Заголовок 1"/>
          <p:cNvSpPr txBox="1">
            <a:spLocks/>
          </p:cNvSpPr>
          <p:nvPr/>
        </p:nvSpPr>
        <p:spPr bwMode="auto">
          <a:xfrm>
            <a:off x="1214438" y="2659063"/>
            <a:ext cx="95377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Мобильный трафик победил дестктопный. </a:t>
            </a:r>
          </a:p>
          <a:p>
            <a:pPr marL="571500" indent="-571500"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Calibri Light" pitchFamily="34" charset="0"/>
              </a:rPr>
              <a:t>Отдавать основное внимание мобильному формату </a:t>
            </a:r>
            <a:r>
              <a:rPr lang="mr-IN" altLang="ru-RU" sz="2800">
                <a:latin typeface="Calibri Light" pitchFamily="34" charset="0"/>
                <a:ea typeface="Mangal"/>
              </a:rPr>
              <a:t>–</a:t>
            </a:r>
            <a:r>
              <a:rPr lang="ru-RU" altLang="ru-RU" sz="2800">
                <a:latin typeface="Calibri Light" pitchFamily="34" charset="0"/>
              </a:rPr>
              <a:t> мобильному сайту, мобильной рекламе, мобильным пользователям.</a:t>
            </a:r>
          </a:p>
        </p:txBody>
      </p:sp>
      <p:pic>
        <p:nvPicPr>
          <p:cNvPr id="5120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600" y="1349375"/>
            <a:ext cx="576897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63600" y="638175"/>
            <a:ext cx="9775825" cy="10160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Заголовок 1"/>
          <p:cNvSpPr txBox="1">
            <a:spLocks/>
          </p:cNvSpPr>
          <p:nvPr/>
        </p:nvSpPr>
        <p:spPr bwMode="auto">
          <a:xfrm>
            <a:off x="1225550" y="784225"/>
            <a:ext cx="9144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11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Тенденция № 1 - Традиционный ВЕБ сокращается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63600" y="2559050"/>
            <a:ext cx="10820400" cy="3205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Маркетплейсы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и гиганты онлайн-торговли консолидируют продажи и формируют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онлайн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-платформы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5488" y="3651250"/>
            <a:ext cx="46085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5488" y="3157538"/>
            <a:ext cx="460851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5488" y="2552700"/>
            <a:ext cx="48561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5488" y="1990725"/>
            <a:ext cx="60467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0" name="Заголовок 1"/>
          <p:cNvSpPr txBox="1">
            <a:spLocks/>
          </p:cNvSpPr>
          <p:nvPr/>
        </p:nvSpPr>
        <p:spPr bwMode="auto">
          <a:xfrm>
            <a:off x="911225" y="2900363"/>
            <a:ext cx="695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PWA стирают грани между сайтами</a:t>
            </a:r>
            <a:endParaRPr lang="en-US" altLang="ru-RU" sz="4400" b="1">
              <a:solidFill>
                <a:schemeClr val="bg1"/>
              </a:solidFill>
              <a:latin typeface="Calibri (Заголовки)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 мобильными приложениями</a:t>
            </a:r>
          </a:p>
        </p:txBody>
      </p:sp>
      <p:sp>
        <p:nvSpPr>
          <p:cNvPr id="52231" name="Заголовок 1"/>
          <p:cNvSpPr txBox="1">
            <a:spLocks/>
          </p:cNvSpPr>
          <p:nvPr/>
        </p:nvSpPr>
        <p:spPr bwMode="auto">
          <a:xfrm>
            <a:off x="725488" y="4913313"/>
            <a:ext cx="56372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Progressive Web App – гибрид сайта и мобильного приложения. Сочетает достоинства каждого.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52232" name="408489B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330200"/>
            <a:ext cx="50006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8" y="54927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4013" y="1220788"/>
            <a:ext cx="86741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013" y="657225"/>
            <a:ext cx="10963275" cy="1011238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Заголовок 1"/>
          <p:cNvSpPr txBox="1">
            <a:spLocks/>
          </p:cNvSpPr>
          <p:nvPr/>
        </p:nvSpPr>
        <p:spPr bwMode="auto">
          <a:xfrm>
            <a:off x="539750" y="1077913"/>
            <a:ext cx="1152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PWA стирают грани между сайтами и мобильными приложениями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6550" y="2647950"/>
            <a:ext cx="11477625" cy="259556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PWA </a:t>
            </a:r>
            <a:r>
              <a:rPr lang="ru-RU" sz="2800" dirty="0">
                <a:solidFill>
                  <a:srgbClr val="000000"/>
                </a:solidFill>
              </a:rPr>
              <a:t>работают, загружаясь на ваше </a:t>
            </a:r>
            <a:r>
              <a:rPr lang="ru-RU" sz="2800" dirty="0" smtClean="0">
                <a:solidFill>
                  <a:srgbClr val="000000"/>
                </a:solidFill>
              </a:rPr>
              <a:t>устройство. 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PWA</a:t>
            </a:r>
            <a:r>
              <a:rPr lang="ru-RU" sz="2800" dirty="0">
                <a:solidFill>
                  <a:srgbClr val="000000"/>
                </a:solidFill>
              </a:rPr>
              <a:t>-</a:t>
            </a:r>
            <a:r>
              <a:rPr lang="ru-RU" sz="2800" dirty="0" smtClean="0">
                <a:solidFill>
                  <a:srgbClr val="000000"/>
                </a:solidFill>
              </a:rPr>
              <a:t>сайты</a:t>
            </a:r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работают очень </a:t>
            </a:r>
            <a:r>
              <a:rPr lang="ru-RU" sz="2800" dirty="0">
                <a:solidFill>
                  <a:srgbClr val="000000"/>
                </a:solidFill>
              </a:rPr>
              <a:t>быстро </a:t>
            </a:r>
            <a:r>
              <a:rPr lang="ru-RU" sz="2800" dirty="0" smtClean="0">
                <a:solidFill>
                  <a:srgbClr val="000000"/>
                </a:solidFill>
              </a:rPr>
              <a:t>–независимы </a:t>
            </a:r>
            <a:r>
              <a:rPr lang="ru-RU" sz="2800" dirty="0">
                <a:solidFill>
                  <a:srgbClr val="000000"/>
                </a:solidFill>
              </a:rPr>
              <a:t>от качества соединения, типа устройства и браузера</a:t>
            </a:r>
            <a:r>
              <a:rPr lang="ru-RU" sz="2800" dirty="0" smtClean="0">
                <a:solidFill>
                  <a:srgbClr val="000000"/>
                </a:solidFill>
              </a:rPr>
              <a:t>.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Может </a:t>
            </a:r>
            <a:r>
              <a:rPr lang="ru-RU" sz="2800" dirty="0">
                <a:solidFill>
                  <a:srgbClr val="000000"/>
                </a:solidFill>
              </a:rPr>
              <a:t>работать в автономном режиме – как приложение. </a:t>
            </a:r>
            <a:endParaRPr lang="ru-RU" sz="2800" dirty="0" smtClean="0">
              <a:solidFill>
                <a:srgbClr val="000000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Не </a:t>
            </a:r>
            <a:r>
              <a:rPr lang="ru-RU" sz="2800" dirty="0">
                <a:solidFill>
                  <a:srgbClr val="000000"/>
                </a:solidFill>
              </a:rPr>
              <a:t>нуждается в процедуре </a:t>
            </a:r>
            <a:r>
              <a:rPr lang="ru-RU" sz="2800" dirty="0" smtClean="0">
                <a:solidFill>
                  <a:srgbClr val="000000"/>
                </a:solidFill>
              </a:rPr>
              <a:t>обновления. </a:t>
            </a: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Поддерживает </a:t>
            </a:r>
            <a:r>
              <a:rPr lang="ru-RU" sz="2800" dirty="0" err="1">
                <a:solidFill>
                  <a:srgbClr val="000000"/>
                </a:solidFill>
              </a:rPr>
              <a:t>push</a:t>
            </a:r>
            <a:r>
              <a:rPr lang="ru-RU" sz="2800" dirty="0">
                <a:solidFill>
                  <a:srgbClr val="000000"/>
                </a:solidFill>
              </a:rPr>
              <a:t>-уведомления. </a:t>
            </a:r>
            <a:endParaRPr lang="ru-RU" sz="2800" dirty="0" smtClean="0">
              <a:solidFill>
                <a:srgbClr val="000000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Устанавливают иконку на домашний экран МУ.</a:t>
            </a:r>
            <a:endParaRPr lang="ru-RU" sz="2800" dirty="0"/>
          </a:p>
        </p:txBody>
      </p:sp>
      <p:pic>
        <p:nvPicPr>
          <p:cNvPr id="5325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738" y="4197350"/>
            <a:ext cx="474503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75" y="2028825"/>
            <a:ext cx="49371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" y="2028825"/>
            <a:ext cx="48799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6"/>
          <p:cNvSpPr/>
          <p:nvPr/>
        </p:nvSpPr>
        <p:spPr>
          <a:xfrm>
            <a:off x="620713" y="819150"/>
            <a:ext cx="53863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3"/>
          <p:cNvSpPr/>
          <p:nvPr/>
        </p:nvSpPr>
        <p:spPr>
          <a:xfrm>
            <a:off x="620713" y="255588"/>
            <a:ext cx="8218487" cy="1011237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9" name="Заголовок 1"/>
          <p:cNvSpPr txBox="1">
            <a:spLocks/>
          </p:cNvSpPr>
          <p:nvPr/>
        </p:nvSpPr>
        <p:spPr bwMode="auto">
          <a:xfrm>
            <a:off x="806450" y="676275"/>
            <a:ext cx="8032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Личный бренд директоров и собственников</a:t>
            </a:r>
          </a:p>
        </p:txBody>
      </p:sp>
      <p:pic>
        <p:nvPicPr>
          <p:cNvPr id="54280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" y="4197350"/>
            <a:ext cx="30813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9800" y="2036763"/>
            <a:ext cx="25050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/>
          <p:nvPr/>
        </p:nvSpPr>
        <p:spPr>
          <a:xfrm>
            <a:off x="1079500" y="1552575"/>
            <a:ext cx="53070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3"/>
          <p:cNvSpPr/>
          <p:nvPr/>
        </p:nvSpPr>
        <p:spPr>
          <a:xfrm>
            <a:off x="1079500" y="989013"/>
            <a:ext cx="94440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0" name="Заголовок 1"/>
          <p:cNvSpPr txBox="1">
            <a:spLocks/>
          </p:cNvSpPr>
          <p:nvPr/>
        </p:nvSpPr>
        <p:spPr bwMode="auto">
          <a:xfrm>
            <a:off x="1265238" y="1409700"/>
            <a:ext cx="9258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Личный бренд директоров и собственников</a:t>
            </a:r>
          </a:p>
        </p:txBody>
      </p:sp>
      <p:sp>
        <p:nvSpPr>
          <p:cNvPr id="55301" name="Заголовок 1"/>
          <p:cNvSpPr txBox="1">
            <a:spLocks/>
          </p:cNvSpPr>
          <p:nvPr/>
        </p:nvSpPr>
        <p:spPr bwMode="auto">
          <a:xfrm>
            <a:off x="1289050" y="3405188"/>
            <a:ext cx="953452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Открытость и тренд.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Продвижение бизнеса без бюджета (доверие).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Найм самых талантливых сотрудников.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2016: 40% гендиректоров активны в соцсетях.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5530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257a323ed4.png"/>
          <p:cNvPicPr>
            <a:picLocks noChangeAspect="1"/>
          </p:cNvPicPr>
          <p:nvPr/>
        </p:nvPicPr>
        <p:blipFill>
          <a:blip r:embed="rId2"/>
          <a:srcRect l="54216" t="24464" r="732" b="2528"/>
          <a:stretch>
            <a:fillRect/>
          </a:stretch>
        </p:blipFill>
        <p:spPr bwMode="auto">
          <a:xfrm>
            <a:off x="7227888" y="1481138"/>
            <a:ext cx="4964112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/>
          <p:nvPr/>
        </p:nvSpPr>
        <p:spPr>
          <a:xfrm>
            <a:off x="898525" y="1481138"/>
            <a:ext cx="59086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Заголовок 1"/>
          <p:cNvSpPr txBox="1">
            <a:spLocks/>
          </p:cNvSpPr>
          <p:nvPr/>
        </p:nvSpPr>
        <p:spPr bwMode="auto">
          <a:xfrm>
            <a:off x="1084263" y="1590675"/>
            <a:ext cx="5722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Контент-маркетинг</a:t>
            </a:r>
          </a:p>
        </p:txBody>
      </p:sp>
      <p:sp>
        <p:nvSpPr>
          <p:cNvPr id="56325" name="Заголовок 1"/>
          <p:cNvSpPr txBox="1">
            <a:spLocks/>
          </p:cNvSpPr>
          <p:nvPr/>
        </p:nvSpPr>
        <p:spPr bwMode="auto">
          <a:xfrm>
            <a:off x="898525" y="2881313"/>
            <a:ext cx="553085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Дешевле традиционного на 62%.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Приносит в 3-4 раза больше лидов, чем реклама.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Долгоиграющая история.</a:t>
            </a:r>
            <a:endParaRPr lang="ru-RU" altLang="ru-RU" sz="2800">
              <a:latin typeface="Calibri Light" pitchFamily="34" charset="0"/>
            </a:endParaRPr>
          </a:p>
        </p:txBody>
      </p:sp>
      <p:pic>
        <p:nvPicPr>
          <p:cNvPr id="5632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8900" y="57864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97075" y="1493838"/>
            <a:ext cx="65039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Заголовок 1"/>
          <p:cNvSpPr txBox="1">
            <a:spLocks/>
          </p:cNvSpPr>
          <p:nvPr/>
        </p:nvSpPr>
        <p:spPr bwMode="auto">
          <a:xfrm>
            <a:off x="2182813" y="1601788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Онлайн-образование</a:t>
            </a:r>
          </a:p>
        </p:txBody>
      </p:sp>
      <p:sp>
        <p:nvSpPr>
          <p:cNvPr id="57349" name="Заголовок 1"/>
          <p:cNvSpPr txBox="1">
            <a:spLocks/>
          </p:cNvSpPr>
          <p:nvPr/>
        </p:nvSpPr>
        <p:spPr bwMode="auto">
          <a:xfrm>
            <a:off x="1997075" y="2892425"/>
            <a:ext cx="6764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Удобно и малобюджетно.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Доступность (смартфоны).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Бесплатные платформы.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Развитие видеомаркетинга (вебинары).</a:t>
            </a:r>
            <a:endParaRPr lang="ru-RU" altLang="ru-RU" sz="280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62163" y="1835150"/>
            <a:ext cx="65039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Заголовок 1"/>
          <p:cNvSpPr txBox="1">
            <a:spLocks/>
          </p:cNvSpPr>
          <p:nvPr/>
        </p:nvSpPr>
        <p:spPr bwMode="auto">
          <a:xfrm>
            <a:off x="2247900" y="1944688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Онлайн-образование</a:t>
            </a:r>
          </a:p>
        </p:txBody>
      </p:sp>
      <p:sp>
        <p:nvSpPr>
          <p:cNvPr id="58373" name="Заголовок 1"/>
          <p:cNvSpPr txBox="1">
            <a:spLocks/>
          </p:cNvSpPr>
          <p:nvPr/>
        </p:nvSpPr>
        <p:spPr bwMode="auto">
          <a:xfrm>
            <a:off x="2062163" y="3235325"/>
            <a:ext cx="67643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Удобно, доступно, малобюджетно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Мир: годовой рост рынка 7,5%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Азия: годовой рост 17,3%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78013" y="1616075"/>
            <a:ext cx="65039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Заголовок 1"/>
          <p:cNvSpPr txBox="1">
            <a:spLocks/>
          </p:cNvSpPr>
          <p:nvPr/>
        </p:nvSpPr>
        <p:spPr bwMode="auto">
          <a:xfrm>
            <a:off x="2063750" y="1724025"/>
            <a:ext cx="631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Онлайн образование</a:t>
            </a:r>
          </a:p>
        </p:txBody>
      </p:sp>
      <p:sp>
        <p:nvSpPr>
          <p:cNvPr id="59397" name="Заголовок 1"/>
          <p:cNvSpPr txBox="1">
            <a:spLocks/>
          </p:cNvSpPr>
          <p:nvPr/>
        </p:nvSpPr>
        <p:spPr bwMode="auto">
          <a:xfrm>
            <a:off x="1878013" y="3290888"/>
            <a:ext cx="67659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Мир: годовой рост рынка 7,5%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Азия: годовой рост 17,3%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Россия: годовой рост 100%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Образовательный маркетинг в бизнесах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endParaRPr lang="ru-RU" altLang="ru-RU" sz="2800">
              <a:solidFill>
                <a:srgbClr val="0000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28850" y="1741488"/>
            <a:ext cx="37465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041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28850" y="1152525"/>
            <a:ext cx="48053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1" name="Заголовок 1"/>
          <p:cNvSpPr txBox="1">
            <a:spLocks/>
          </p:cNvSpPr>
          <p:nvPr/>
        </p:nvSpPr>
        <p:spPr bwMode="auto">
          <a:xfrm>
            <a:off x="2428875" y="1555750"/>
            <a:ext cx="5838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Автоматизация маркетинга</a:t>
            </a:r>
          </a:p>
        </p:txBody>
      </p:sp>
      <p:sp>
        <p:nvSpPr>
          <p:cNvPr id="60422" name="Заголовок 1"/>
          <p:cNvSpPr txBox="1">
            <a:spLocks/>
          </p:cNvSpPr>
          <p:nvPr/>
        </p:nvSpPr>
        <p:spPr bwMode="auto">
          <a:xfrm>
            <a:off x="2228850" y="3376613"/>
            <a:ext cx="60245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Искусственный интеллект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Доступность сервисов и платформ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Гиперперсонализация сообщений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Экономия времени и затрат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ТОП 12 В2В тренд в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84238" y="827088"/>
            <a:ext cx="9609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Заголовок 1"/>
          <p:cNvSpPr txBox="1">
            <a:spLocks/>
          </p:cNvSpPr>
          <p:nvPr/>
        </p:nvSpPr>
        <p:spPr bwMode="auto">
          <a:xfrm>
            <a:off x="1084263" y="950913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Лендинги и лендинговые сайты</a:t>
            </a:r>
          </a:p>
        </p:txBody>
      </p:sp>
      <p:sp>
        <p:nvSpPr>
          <p:cNvPr id="61445" name="Заголовок 1"/>
          <p:cNvSpPr txBox="1">
            <a:spLocks/>
          </p:cNvSpPr>
          <p:nvPr/>
        </p:nvSpPr>
        <p:spPr bwMode="auto">
          <a:xfrm>
            <a:off x="884238" y="2114550"/>
            <a:ext cx="1026318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с лендингов в 2-4 раза больше, чем с сайтов.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лендингов (исследование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WordStream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):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Средняя – 2,35%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25% лендингов – 5,31%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ТОП 10% - 11,45%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Делайте лендинги под различные маркетинговые кампании.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Создать лендинг в онлайн-конструкторе: от 30 минут до 3 часов.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463" y="592138"/>
            <a:ext cx="11430000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Заголовок 1"/>
          <p:cNvSpPr txBox="1">
            <a:spLocks/>
          </p:cNvSpPr>
          <p:nvPr/>
        </p:nvSpPr>
        <p:spPr bwMode="auto">
          <a:xfrm>
            <a:off x="698500" y="747713"/>
            <a:ext cx="109997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Amazon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50% рынка e-commerce США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3606800"/>
            <a:ext cx="11430000" cy="18430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К 2020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году на </a:t>
            </a:r>
            <a:r>
              <a:rPr lang="ru-RU" sz="2800" b="1" dirty="0" err="1">
                <a:solidFill>
                  <a:schemeClr val="bg2">
                    <a:lumMod val="25000"/>
                  </a:schemeClr>
                </a:solidFill>
              </a:rPr>
              <a:t>маркетплейсы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- 40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% мирового рынка онлайн-ритейла.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 глобальная платформа для организации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онлайн-продаж. </a:t>
            </a:r>
          </a:p>
        </p:txBody>
      </p:sp>
      <p:pic>
        <p:nvPicPr>
          <p:cNvPr id="7174" name="Рисунок 6"/>
          <p:cNvPicPr>
            <a:picLocks noChangeAspect="1"/>
          </p:cNvPicPr>
          <p:nvPr/>
        </p:nvPicPr>
        <p:blipFill>
          <a:blip r:embed="rId3"/>
          <a:srcRect t="23300" b="18723"/>
          <a:stretch>
            <a:fillRect/>
          </a:stretch>
        </p:blipFill>
        <p:spPr bwMode="auto">
          <a:xfrm>
            <a:off x="4768850" y="2478088"/>
            <a:ext cx="25606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84238" y="711200"/>
            <a:ext cx="96091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9" name="Заголовок 1"/>
          <p:cNvSpPr txBox="1">
            <a:spLocks/>
          </p:cNvSpPr>
          <p:nvPr/>
        </p:nvSpPr>
        <p:spPr bwMode="auto">
          <a:xfrm>
            <a:off x="1084263" y="835025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Контент в обмен на контакты</a:t>
            </a:r>
          </a:p>
        </p:txBody>
      </p:sp>
      <p:sp>
        <p:nvSpPr>
          <p:cNvPr id="62470" name="Заголовок 1"/>
          <p:cNvSpPr txBox="1">
            <a:spLocks/>
          </p:cNvSpPr>
          <p:nvPr/>
        </p:nvSpPr>
        <p:spPr bwMode="auto">
          <a:xfrm>
            <a:off x="884238" y="1998663"/>
            <a:ext cx="1057116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Создайте электронную книгу/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white paper 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(чек-лист, исследование, руководство).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Разместите ее на сайте / лендинге.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Предложите заполнить форму подписки в обмен на скачивание.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Очень хорошо работает для бизнесов в сфере В2В и услуг.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Подключите автоматизированные рассылки для разогрева интереса.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84238" y="1087438"/>
            <a:ext cx="975518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3491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84238" y="477838"/>
            <a:ext cx="76501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5" name="Заголовок 1"/>
          <p:cNvSpPr txBox="1">
            <a:spLocks/>
          </p:cNvSpPr>
          <p:nvPr/>
        </p:nvSpPr>
        <p:spPr bwMode="auto">
          <a:xfrm>
            <a:off x="1084263" y="879475"/>
            <a:ext cx="967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Повышайте конверсию с помощью «Всплывающих окон»</a:t>
            </a:r>
          </a:p>
        </p:txBody>
      </p:sp>
      <p:sp>
        <p:nvSpPr>
          <p:cNvPr id="63496" name="Заголовок 1"/>
          <p:cNvSpPr txBox="1">
            <a:spLocks/>
          </p:cNvSpPr>
          <p:nvPr/>
        </p:nvSpPr>
        <p:spPr bwMode="auto">
          <a:xfrm>
            <a:off x="884238" y="2306638"/>
            <a:ext cx="1057116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покидании сайта (96% уходят).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отсутствии действий (ожидание).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 скроллинге (30% - 40%).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Поощрение и призыв к действию.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Можно достичь рост конверсии с сайта на уровне от 5% до 100%.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в зарегистрированных пользователей поднялась на 10% в течение первого месяца после запуска всплывающего окна.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96925" y="1290638"/>
            <a:ext cx="43418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451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96925" y="681038"/>
            <a:ext cx="60531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0" name="Заголовок 1"/>
          <p:cNvSpPr txBox="1">
            <a:spLocks/>
          </p:cNvSpPr>
          <p:nvPr/>
        </p:nvSpPr>
        <p:spPr bwMode="auto">
          <a:xfrm>
            <a:off x="996950" y="1082675"/>
            <a:ext cx="5751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Используйте видео на лендингах</a:t>
            </a:r>
          </a:p>
        </p:txBody>
      </p:sp>
      <p:sp>
        <p:nvSpPr>
          <p:cNvPr id="64521" name="Заголовок 1"/>
          <p:cNvSpPr txBox="1">
            <a:spLocks/>
          </p:cNvSpPr>
          <p:nvPr/>
        </p:nvSpPr>
        <p:spPr bwMode="auto">
          <a:xfrm>
            <a:off x="796925" y="2509838"/>
            <a:ext cx="43418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1 экран очень важен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Видео: 1-2 мин.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Экономия пространства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Вовлечение и доверие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Конверсия 17,31% (+70% к ТОП)</a:t>
            </a:r>
          </a:p>
        </p:txBody>
      </p:sp>
      <p:pic>
        <p:nvPicPr>
          <p:cNvPr id="64522" name="Рисунок 1"/>
          <p:cNvPicPr>
            <a:picLocks noChangeAspect="1"/>
          </p:cNvPicPr>
          <p:nvPr/>
        </p:nvPicPr>
        <p:blipFill>
          <a:blip r:embed="rId3"/>
          <a:srcRect l="6618" t="6488" r="8273" b="9406"/>
          <a:stretch>
            <a:fillRect/>
          </a:stretch>
        </p:blipFill>
        <p:spPr bwMode="auto">
          <a:xfrm>
            <a:off x="5645150" y="1690688"/>
            <a:ext cx="654685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96925" y="1573213"/>
            <a:ext cx="680878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39" name="Picture 2"/>
          <p:cNvPicPr>
            <a:picLocks noChangeAspect="1"/>
          </p:cNvPicPr>
          <p:nvPr/>
        </p:nvPicPr>
        <p:blipFill>
          <a:blip r:embed="rId2"/>
          <a:srcRect l="52966" t="26247" r="1790" b="14731"/>
          <a:stretch>
            <a:fillRect/>
          </a:stretch>
        </p:blipFill>
        <p:spPr bwMode="auto">
          <a:xfrm>
            <a:off x="7662863" y="2122488"/>
            <a:ext cx="44323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96925" y="985838"/>
            <a:ext cx="9344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4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96925" y="390525"/>
            <a:ext cx="86233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4" name="Заголовок 1"/>
          <p:cNvSpPr txBox="1">
            <a:spLocks/>
          </p:cNvSpPr>
          <p:nvPr/>
        </p:nvSpPr>
        <p:spPr bwMode="auto">
          <a:xfrm>
            <a:off x="996950" y="881063"/>
            <a:ext cx="93233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Снимайте видео с лидерами мнений (усильте партнерством и постите в соцсетях)</a:t>
            </a:r>
          </a:p>
        </p:txBody>
      </p:sp>
      <p:sp>
        <p:nvSpPr>
          <p:cNvPr id="72713" name="Заголовок 1"/>
          <p:cNvSpPr txBox="1">
            <a:spLocks/>
          </p:cNvSpPr>
          <p:nvPr/>
        </p:nvSpPr>
        <p:spPr bwMode="auto">
          <a:xfrm>
            <a:off x="796925" y="3162300"/>
            <a:ext cx="5705475" cy="2614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Результат проекта: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Охват выше 150,000 человек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Сбор подписчиков: свыше 250 тыс. человек (горячие </a:t>
            </a:r>
            <a:r>
              <a:rPr lang="ru-RU" sz="2800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лиды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4 </a:t>
            </a:r>
            <a:r>
              <a:rPr lang="ru-RU" sz="2800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высокомаржинальные</a:t>
            </a: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продажи с одного видео об автоматизации маркетинга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Заголовок 1"/>
          <p:cNvSpPr txBox="1">
            <a:spLocks/>
          </p:cNvSpPr>
          <p:nvPr/>
        </p:nvSpPr>
        <p:spPr bwMode="auto">
          <a:xfrm>
            <a:off x="652463" y="3019425"/>
            <a:ext cx="570547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Отзывы клиентов (50% СРС)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Образовательные видео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 о продуктах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Скринкасты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Интервью с лидерами мнений</a:t>
            </a:r>
          </a:p>
        </p:txBody>
      </p:sp>
      <p:pic>
        <p:nvPicPr>
          <p:cNvPr id="66566" name="Рисунок 1"/>
          <p:cNvPicPr>
            <a:picLocks noChangeAspect="1"/>
          </p:cNvPicPr>
          <p:nvPr/>
        </p:nvPicPr>
        <p:blipFill>
          <a:blip r:embed="rId3"/>
          <a:srcRect l="12621" t="11861" r="922" b="8261"/>
          <a:stretch>
            <a:fillRect/>
          </a:stretch>
        </p:blipFill>
        <p:spPr bwMode="auto">
          <a:xfrm>
            <a:off x="5940425" y="1238250"/>
            <a:ext cx="62515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825625"/>
            <a:ext cx="50958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463" y="1238250"/>
            <a:ext cx="540067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9" name="Заголовок 1"/>
          <p:cNvSpPr txBox="1">
            <a:spLocks/>
          </p:cNvSpPr>
          <p:nvPr/>
        </p:nvSpPr>
        <p:spPr bwMode="auto">
          <a:xfrm>
            <a:off x="852488" y="1370013"/>
            <a:ext cx="6389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Введите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youtube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-канал компании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52463" y="1868488"/>
            <a:ext cx="53419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758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Заголовок 1"/>
          <p:cNvSpPr txBox="1">
            <a:spLocks/>
          </p:cNvSpPr>
          <p:nvPr/>
        </p:nvSpPr>
        <p:spPr bwMode="auto">
          <a:xfrm>
            <a:off x="796925" y="3162300"/>
            <a:ext cx="570547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уроки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digital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-маркетинга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Интервью с ТОП экспертами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выступления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Мои вебинары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ТЕМЫ: мозг, будущее, мотивирующее видео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2463" y="1254125"/>
            <a:ext cx="4819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52463" y="657225"/>
            <a:ext cx="4819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92" name="Заголовок 1"/>
          <p:cNvSpPr txBox="1">
            <a:spLocks/>
          </p:cNvSpPr>
          <p:nvPr/>
        </p:nvSpPr>
        <p:spPr bwMode="auto">
          <a:xfrm>
            <a:off x="852488" y="1157288"/>
            <a:ext cx="51419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Заведите свой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YouTube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-канал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и говорите о нем</a:t>
            </a:r>
          </a:p>
        </p:txBody>
      </p:sp>
      <p:pic>
        <p:nvPicPr>
          <p:cNvPr id="67593" name="Рисунок 9"/>
          <p:cNvPicPr>
            <a:picLocks noChangeAspect="1"/>
          </p:cNvPicPr>
          <p:nvPr/>
        </p:nvPicPr>
        <p:blipFill>
          <a:blip r:embed="rId3"/>
          <a:srcRect l="12621" t="11861" r="922" b="8261"/>
          <a:stretch>
            <a:fillRect/>
          </a:stretch>
        </p:blipFill>
        <p:spPr bwMode="auto">
          <a:xfrm>
            <a:off x="5940425" y="1238250"/>
            <a:ext cx="62515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9538" y="5653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958850"/>
            <a:ext cx="80057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428625"/>
            <a:ext cx="6329362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613" name="Заголовок 1"/>
          <p:cNvSpPr txBox="1">
            <a:spLocks/>
          </p:cNvSpPr>
          <p:nvPr/>
        </p:nvSpPr>
        <p:spPr bwMode="auto">
          <a:xfrm>
            <a:off x="852488" y="560388"/>
            <a:ext cx="78057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 в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Facebook –</a:t>
            </a:r>
            <a:endParaRPr lang="ru-RU" altLang="ru-RU" sz="4400" b="1">
              <a:solidFill>
                <a:schemeClr val="bg1"/>
              </a:solidFill>
              <a:latin typeface="Calibri (Заголовки)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о своем рабочем процессе</a:t>
            </a:r>
          </a:p>
        </p:txBody>
      </p:sp>
      <p:pic>
        <p:nvPicPr>
          <p:cNvPr id="68614" name="Рисунок 1"/>
          <p:cNvPicPr>
            <a:picLocks noChangeAspect="1"/>
          </p:cNvPicPr>
          <p:nvPr/>
        </p:nvPicPr>
        <p:blipFill>
          <a:blip r:embed="rId3"/>
          <a:srcRect l="13158" t="6638" r="26329" b="8257"/>
          <a:stretch>
            <a:fillRect/>
          </a:stretch>
        </p:blipFill>
        <p:spPr bwMode="auto">
          <a:xfrm>
            <a:off x="1978025" y="2176463"/>
            <a:ext cx="59182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 txBox="1">
            <a:spLocks/>
          </p:cNvSpPr>
          <p:nvPr/>
        </p:nvSpPr>
        <p:spPr bwMode="auto">
          <a:xfrm>
            <a:off x="2119313" y="2717800"/>
            <a:ext cx="670718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Продажа нового продукта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Отраслевой эксперт (врач, кандидат медицинских наук)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Заказы: уже 12000 рублей с поста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Средний чек: 300 рублей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40 заказов с поста в личном аккаунте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4850" y="1482725"/>
            <a:ext cx="63722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4850" y="885825"/>
            <a:ext cx="59801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637" name="Заголовок 1"/>
          <p:cNvSpPr txBox="1">
            <a:spLocks/>
          </p:cNvSpPr>
          <p:nvPr/>
        </p:nvSpPr>
        <p:spPr bwMode="auto">
          <a:xfrm>
            <a:off x="2174875" y="1093788"/>
            <a:ext cx="6042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Видео с экспертом (советы что делать)</a:t>
            </a:r>
          </a:p>
        </p:txBody>
      </p:sp>
      <p:pic>
        <p:nvPicPr>
          <p:cNvPr id="69638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47850" y="1471613"/>
            <a:ext cx="521176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065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47850" y="754063"/>
            <a:ext cx="3846513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661" name="Заголовок 1"/>
          <p:cNvSpPr txBox="1">
            <a:spLocks/>
          </p:cNvSpPr>
          <p:nvPr/>
        </p:nvSpPr>
        <p:spPr bwMode="auto">
          <a:xfrm>
            <a:off x="2047875" y="982663"/>
            <a:ext cx="55483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Вовлекайте лидеров мнений</a:t>
            </a:r>
          </a:p>
        </p:txBody>
      </p:sp>
      <p:sp>
        <p:nvSpPr>
          <p:cNvPr id="70662" name="Заголовок 1"/>
          <p:cNvSpPr txBox="1">
            <a:spLocks/>
          </p:cNvSpPr>
          <p:nvPr/>
        </p:nvSpPr>
        <p:spPr bwMode="auto">
          <a:xfrm>
            <a:off x="1847850" y="2805113"/>
            <a:ext cx="669131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Растет быстрее рынка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digital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-рекламы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по рекламным постам в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Facebook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 0,9% в 2017 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из постов лидеров мнений : от 3% до 13%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Подарите что-нибудь полезное и попросите об этом написать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/>
          </p:cNvPicPr>
          <p:nvPr/>
        </p:nvPicPr>
        <p:blipFill>
          <a:blip r:embed="rId2"/>
          <a:srcRect l="26398" t="29694" r="41809"/>
          <a:stretch>
            <a:fillRect/>
          </a:stretch>
        </p:blipFill>
        <p:spPr bwMode="auto">
          <a:xfrm>
            <a:off x="8899525" y="2681288"/>
            <a:ext cx="329247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68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8575" y="954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2463" y="512763"/>
            <a:ext cx="599440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6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Пишите статьи для СМИ (ваше имя, бизнес)</a:t>
            </a:r>
          </a:p>
        </p:txBody>
      </p:sp>
      <p:sp>
        <p:nvSpPr>
          <p:cNvPr id="79879" name="Заголовок 1"/>
          <p:cNvSpPr txBox="1">
            <a:spLocks/>
          </p:cNvSpPr>
          <p:nvPr/>
        </p:nvSpPr>
        <p:spPr bwMode="auto">
          <a:xfrm>
            <a:off x="288925" y="2814638"/>
            <a:ext cx="5995988" cy="31067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Узнаваемость вашего бренда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Переходы на ваш сайт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Бесплатное размещение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Выход в ТОП поисковых систем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endParaRPr lang="ru-RU" sz="280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Результат: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За год прочли 20 733 человек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ТОП-1 органическая выдача Яндекс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Постоянные переходы на наш сайт</a:t>
            </a:r>
          </a:p>
        </p:txBody>
      </p:sp>
      <p:pic>
        <p:nvPicPr>
          <p:cNvPr id="71688" name="Рисунок 1"/>
          <p:cNvPicPr>
            <a:picLocks noChangeAspect="1"/>
          </p:cNvPicPr>
          <p:nvPr/>
        </p:nvPicPr>
        <p:blipFill>
          <a:blip r:embed="rId4"/>
          <a:srcRect l="26135" t="6310" r="28169" b="8125"/>
          <a:stretch>
            <a:fillRect/>
          </a:stretch>
        </p:blipFill>
        <p:spPr bwMode="auto">
          <a:xfrm>
            <a:off x="6038850" y="2733675"/>
            <a:ext cx="28797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463" y="465138"/>
            <a:ext cx="11430000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738813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Заголовок 1"/>
          <p:cNvSpPr txBox="1">
            <a:spLocks/>
          </p:cNvSpPr>
          <p:nvPr/>
        </p:nvSpPr>
        <p:spPr bwMode="auto">
          <a:xfrm>
            <a:off x="698500" y="620713"/>
            <a:ext cx="109997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Amazon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50% рынка e-commerce США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2706688"/>
            <a:ext cx="11299825" cy="3032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68% продаж осуществляются по модели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маркетплейса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571500" indent="-571500" fontAlgn="auto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- Продажи (продажи, реклама,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маркетинг) +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Фулфилмент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логистика, доставка, возвраты, работа с </a:t>
            </a:r>
            <a:r>
              <a:rPr lang="ru-RU" sz="2800" b="1" dirty="0" err="1">
                <a:solidFill>
                  <a:schemeClr val="bg2">
                    <a:lumMod val="25000"/>
                  </a:schemeClr>
                </a:solidFill>
              </a:rPr>
              <a:t>клиенатами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71500" indent="-571500" fontAlgn="auto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Партнеры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: - покупка рекламы, аренда площадки, формирование складских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запасов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8" name="Рисунок 1"/>
          <p:cNvPicPr>
            <a:picLocks noChangeAspect="1"/>
          </p:cNvPicPr>
          <p:nvPr/>
        </p:nvPicPr>
        <p:blipFill>
          <a:blip r:embed="rId4"/>
          <a:srcRect t="23300" b="18723"/>
          <a:stretch>
            <a:fillRect/>
          </a:stretch>
        </p:blipFill>
        <p:spPr bwMode="auto">
          <a:xfrm>
            <a:off x="4768850" y="1770063"/>
            <a:ext cx="25606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3475" y="9540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709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Пишите крутые статьи  и помните о заголовке!</a:t>
            </a:r>
          </a:p>
        </p:txBody>
      </p:sp>
      <p:sp>
        <p:nvSpPr>
          <p:cNvPr id="72710" name="Заголовок 1"/>
          <p:cNvSpPr txBox="1">
            <a:spLocks/>
          </p:cNvSpPr>
          <p:nvPr/>
        </p:nvSpPr>
        <p:spPr bwMode="auto">
          <a:xfrm>
            <a:off x="652463" y="2814638"/>
            <a:ext cx="59944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Тема, в которой вы эксперт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Очень важен заголовок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Ценный, адекватный контент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Призывы к действию и ссылки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Длинная или короткая?</a:t>
            </a:r>
          </a:p>
        </p:txBody>
      </p:sp>
      <p:pic>
        <p:nvPicPr>
          <p:cNvPr id="72711" name="Рисунок 1"/>
          <p:cNvPicPr>
            <a:picLocks noChangeAspect="1"/>
          </p:cNvPicPr>
          <p:nvPr/>
        </p:nvPicPr>
        <p:blipFill>
          <a:blip r:embed="rId3"/>
          <a:srcRect l="11726" t="9503" r="14377" b="10078"/>
          <a:stretch>
            <a:fillRect/>
          </a:stretch>
        </p:blipFill>
        <p:spPr bwMode="auto">
          <a:xfrm>
            <a:off x="5864225" y="2254250"/>
            <a:ext cx="644525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3475" y="5314950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93850" y="1035050"/>
            <a:ext cx="72723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93850" y="512763"/>
            <a:ext cx="6967538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733" name="Заголовок 1"/>
          <p:cNvSpPr txBox="1">
            <a:spLocks/>
          </p:cNvSpPr>
          <p:nvPr/>
        </p:nvSpPr>
        <p:spPr bwMode="auto">
          <a:xfrm>
            <a:off x="1793875" y="663575"/>
            <a:ext cx="68691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Продавайте продукт через онлайн-обучение</a:t>
            </a:r>
          </a:p>
        </p:txBody>
      </p:sp>
      <p:sp>
        <p:nvSpPr>
          <p:cNvPr id="73734" name="Заголовок 1"/>
          <p:cNvSpPr txBox="1">
            <a:spLocks/>
          </p:cNvSpPr>
          <p:nvPr/>
        </p:nvSpPr>
        <p:spPr bwMode="auto">
          <a:xfrm>
            <a:off x="1593850" y="2779713"/>
            <a:ext cx="55737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Видеокурс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10 уроков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Классный лендинг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Нейромаркетинговые фишки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Доставляется через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e-mail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Полностью автоматизирован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Создан для существующих клиентов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/>
          <a:srcRect t="34853" b="2296"/>
          <a:stretch>
            <a:fillRect/>
          </a:stretch>
        </p:blipFill>
        <p:spPr bwMode="auto">
          <a:xfrm>
            <a:off x="1514475" y="3048000"/>
            <a:ext cx="939482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8863" y="96678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758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Автоматизируйте </a:t>
            </a:r>
            <a:r>
              <a:rPr lang="en-US" altLang="ru-RU" sz="4400" b="1">
                <a:solidFill>
                  <a:schemeClr val="bg1"/>
                </a:solidFill>
                <a:latin typeface="Calibri (Заголовки)"/>
              </a:rPr>
              <a:t>email c 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помощью шаблонов</a:t>
            </a:r>
          </a:p>
        </p:txBody>
      </p:sp>
      <p:sp>
        <p:nvSpPr>
          <p:cNvPr id="74759" name="Заголовок 1"/>
          <p:cNvSpPr txBox="1">
            <a:spLocks/>
          </p:cNvSpPr>
          <p:nvPr/>
        </p:nvSpPr>
        <p:spPr bwMode="auto">
          <a:xfrm>
            <a:off x="652463" y="2308225"/>
            <a:ext cx="802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Шаблоны для автоматизации онлайн-школ и курсов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2463" y="1035050"/>
            <a:ext cx="72723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463" y="512763"/>
            <a:ext cx="69675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780" name="Заголовок 1"/>
          <p:cNvSpPr txBox="1">
            <a:spLocks/>
          </p:cNvSpPr>
          <p:nvPr/>
        </p:nvSpPr>
        <p:spPr bwMode="auto">
          <a:xfrm>
            <a:off x="852488" y="663575"/>
            <a:ext cx="68691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Возврат покупателей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 брошенным корзинам</a:t>
            </a:r>
          </a:p>
        </p:txBody>
      </p:sp>
      <p:sp>
        <p:nvSpPr>
          <p:cNvPr id="83973" name="Заголовок 1"/>
          <p:cNvSpPr txBox="1">
            <a:spLocks/>
          </p:cNvSpPr>
          <p:nvPr/>
        </p:nvSpPr>
        <p:spPr bwMode="auto">
          <a:xfrm>
            <a:off x="652463" y="2403475"/>
            <a:ext cx="10291762" cy="3105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Свыше 70% покупателей делают заказ, но не оплачивают его.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ru-RU" sz="280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Причины брошенных корзин: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отвлекся;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слишком дорого;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пока не готов покупать; </a:t>
            </a:r>
          </a:p>
          <a:p>
            <a:pPr eaLnBrk="1" hangingPunct="1">
              <a:lnSpc>
                <a:spcPct val="90000"/>
              </a:lnSpc>
              <a:buFont typeface="Calibri Light" panose="020F0302020204030204" pitchFamily="34" charset="0"/>
              <a:buChar char="−"/>
              <a:defRPr/>
            </a:pPr>
            <a:r>
              <a:rPr lang="ru-RU" sz="28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автоматизация : возврат 30% бросивших корзины.</a:t>
            </a:r>
          </a:p>
        </p:txBody>
      </p:sp>
      <p:pic>
        <p:nvPicPr>
          <p:cNvPr id="75782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79438" y="1716088"/>
            <a:ext cx="7185025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2"/>
          <a:srcRect l="1622" t="29327" r="60620" b="2542"/>
          <a:stretch>
            <a:fillRect/>
          </a:stretch>
        </p:blipFill>
        <p:spPr bwMode="auto">
          <a:xfrm>
            <a:off x="8232775" y="2849563"/>
            <a:ext cx="3251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800" y="12668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9438" y="1035050"/>
            <a:ext cx="8174037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9438" y="512763"/>
            <a:ext cx="6851650" cy="10096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807" name="Заголовок 1"/>
          <p:cNvSpPr txBox="1">
            <a:spLocks/>
          </p:cNvSpPr>
          <p:nvPr/>
        </p:nvSpPr>
        <p:spPr bwMode="auto">
          <a:xfrm>
            <a:off x="779463" y="976313"/>
            <a:ext cx="874236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Кейс. «Все на местах»: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Возвращение покупателей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к брошенным корзинам</a:t>
            </a:r>
          </a:p>
        </p:txBody>
      </p:sp>
      <p:sp>
        <p:nvSpPr>
          <p:cNvPr id="76808" name="Заголовок 1"/>
          <p:cNvSpPr txBox="1">
            <a:spLocks/>
          </p:cNvSpPr>
          <p:nvPr/>
        </p:nvSpPr>
        <p:spPr bwMode="auto">
          <a:xfrm>
            <a:off x="652463" y="3097213"/>
            <a:ext cx="10291762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Человек делает заказ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Заказ не оплачен: корзина брошена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Через 5 минут: письмо-напоминание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 купил: письмо с подарком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Не купил: письмо последний шанс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/>
          </p:cNvPicPr>
          <p:nvPr/>
        </p:nvPicPr>
        <p:blipFill>
          <a:blip r:embed="rId2"/>
          <a:srcRect r="33231" b="9630"/>
          <a:stretch>
            <a:fillRect/>
          </a:stretch>
        </p:blipFill>
        <p:spPr bwMode="auto">
          <a:xfrm>
            <a:off x="446088" y="882650"/>
            <a:ext cx="7826375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Заголовок 1"/>
          <p:cNvSpPr txBox="1">
            <a:spLocks/>
          </p:cNvSpPr>
          <p:nvPr/>
        </p:nvSpPr>
        <p:spPr bwMode="auto">
          <a:xfrm>
            <a:off x="8667750" y="2651125"/>
            <a:ext cx="29464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Открытия 62%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Переходы (возврат) 40%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Покупки 11%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634038"/>
            <a:ext cx="26289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Заголовок 1"/>
          <p:cNvSpPr txBox="1">
            <a:spLocks/>
          </p:cNvSpPr>
          <p:nvPr/>
        </p:nvSpPr>
        <p:spPr bwMode="auto">
          <a:xfrm>
            <a:off x="1017588" y="2592388"/>
            <a:ext cx="70516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Наладили один раз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46% </a:t>
            </a:r>
            <a:r>
              <a:rPr lang="en-US" altLang="ru-RU" sz="2800">
                <a:solidFill>
                  <a:srgbClr val="000000"/>
                </a:solidFill>
                <a:latin typeface="Calibri Light" pitchFamily="34" charset="0"/>
              </a:rPr>
              <a:t>email</a:t>
            </a: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-продаж автоматизировано</a:t>
            </a:r>
          </a:p>
          <a:p>
            <a:pPr marL="457200" indent="-457200" eaLnBrk="1" hangingPunct="1">
              <a:lnSpc>
                <a:spcPct val="90000"/>
              </a:lnSpc>
              <a:buFont typeface="Calibri Light" pitchFamily="34" charset="0"/>
              <a:buChar char="−"/>
            </a:pPr>
            <a:r>
              <a:rPr lang="ru-RU" altLang="ru-RU" sz="2800">
                <a:solidFill>
                  <a:srgbClr val="000000"/>
                </a:solidFill>
                <a:latin typeface="Calibri Light" pitchFamily="34" charset="0"/>
              </a:rPr>
              <a:t>2 года не прикасаются, а деньги приходят!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Содержимое 2" descr="p38-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Группа 7"/>
          <p:cNvGrpSpPr>
            <a:grpSpLocks/>
          </p:cNvGrpSpPr>
          <p:nvPr/>
        </p:nvGrpSpPr>
        <p:grpSpPr bwMode="auto">
          <a:xfrm>
            <a:off x="-1588" y="0"/>
            <a:ext cx="12207876" cy="6858000"/>
            <a:chOff x="-2281" y="1268221"/>
            <a:chExt cx="12208541" cy="6858000"/>
          </a:xfrm>
        </p:grpSpPr>
        <p:pic>
          <p:nvPicPr>
            <p:cNvPr id="80901" name="Рисунок 3"/>
            <p:cNvPicPr>
              <a:picLocks noChangeAspect="1"/>
            </p:cNvPicPr>
            <p:nvPr/>
          </p:nvPicPr>
          <p:blipFill>
            <a:blip r:embed="rId2"/>
            <a:srcRect t="1530" b="16164"/>
            <a:stretch>
              <a:fillRect/>
            </a:stretch>
          </p:blipFill>
          <p:spPr bwMode="auto">
            <a:xfrm>
              <a:off x="-2281" y="1268221"/>
              <a:ext cx="12165761" cy="683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13596" y="1268221"/>
              <a:ext cx="12192664" cy="68580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808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8" y="612775"/>
            <a:ext cx="26003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700338" y="3319463"/>
            <a:ext cx="6819900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Благодарю за внимание!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463" y="592138"/>
            <a:ext cx="9761537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741363" y="709613"/>
            <a:ext cx="10567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МаркетПлейс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Плюсы/Минусы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8463" y="2463800"/>
            <a:ext cx="11374437" cy="23606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Плюсы: </a:t>
            </a: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простой и быстрый выход на рынок (прошли курс «Продажи 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» - получил первые продажи),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рисков, - перекладываем самые сложные процессы 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инвестиций на этапе запуска (готовый торговый каталог, механизмы работы с заказами, оплатой)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на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маркетплейс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уже приходят покупатели.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463" y="592138"/>
            <a:ext cx="9761537" cy="11493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3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5546725"/>
            <a:ext cx="26289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Заголовок 1"/>
          <p:cNvSpPr txBox="1">
            <a:spLocks/>
          </p:cNvSpPr>
          <p:nvPr/>
        </p:nvSpPr>
        <p:spPr bwMode="auto">
          <a:xfrm>
            <a:off x="741363" y="709613"/>
            <a:ext cx="10567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МаркетПлейс </a:t>
            </a:r>
            <a:r>
              <a:rPr lang="mr-IN" altLang="ru-RU" sz="4400" b="1">
                <a:solidFill>
                  <a:schemeClr val="bg1"/>
                </a:solidFill>
                <a:latin typeface="Calibri (Заголовки)"/>
                <a:ea typeface="Mangal"/>
              </a:rPr>
              <a:t>–</a:t>
            </a:r>
            <a:r>
              <a:rPr lang="ru-RU" altLang="ru-RU" sz="4400" b="1">
                <a:solidFill>
                  <a:schemeClr val="bg1"/>
                </a:solidFill>
                <a:latin typeface="Calibri (Заголовки)"/>
              </a:rPr>
              <a:t> Плюсы/Минусы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8463" y="2622550"/>
            <a:ext cx="11056937" cy="2159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Минусы: </a:t>
            </a: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снижение доходности (сортировка по наименьшей цене),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во многих нишах </a:t>
            </a:r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гиперконкуренция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необходимость покупки рекламы,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деградация собственного бренда,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зависимость от одного партнера, 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меньше пространства для маневра и креатива.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1923</Words>
  <Application>Microsoft Office PowerPoint</Application>
  <PresentationFormat>Широкоэкранный</PresentationFormat>
  <Paragraphs>338</Paragraphs>
  <Slides>78</Slides>
  <Notes>8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8" baseType="lpstr">
      <vt:lpstr>Arial</vt:lpstr>
      <vt:lpstr>Calibri</vt:lpstr>
      <vt:lpstr>Calibri  (Заголовки)</vt:lpstr>
      <vt:lpstr>Calibri (Заголовки)</vt:lpstr>
      <vt:lpstr>Calibri Light</vt:lpstr>
      <vt:lpstr>Calibri Light (Заголовки)</vt:lpstr>
      <vt:lpstr>Calibri Заголовки)</vt:lpstr>
      <vt:lpstr>Calibri(Заголовки)</vt:lpstr>
      <vt:lpstr>Mangal</vt:lpstr>
      <vt:lpstr>Тема Office</vt:lpstr>
      <vt:lpstr>Каким должен быть маркетинг в 2019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Каким должно быть SEO в 2019 году - от факторов ранжирования к решению задач пользователя</dc:title>
  <dc:creator>Юлия Теканова</dc:creator>
  <cp:lastModifiedBy>GUEST</cp:lastModifiedBy>
  <cp:revision>116</cp:revision>
  <dcterms:created xsi:type="dcterms:W3CDTF">2019-02-22T05:17:11Z</dcterms:created>
  <dcterms:modified xsi:type="dcterms:W3CDTF">2019-03-01T06:44:05Z</dcterms:modified>
</cp:coreProperties>
</file>